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81" r:id="rId17"/>
    <p:sldId id="286" r:id="rId18"/>
    <p:sldId id="277" r:id="rId19"/>
    <p:sldId id="284" r:id="rId20"/>
    <p:sldId id="283" r:id="rId21"/>
    <p:sldId id="276" r:id="rId22"/>
    <p:sldId id="292" r:id="rId23"/>
    <p:sldId id="293" r:id="rId24"/>
    <p:sldId id="294" r:id="rId25"/>
    <p:sldId id="287" r:id="rId26"/>
    <p:sldId id="291" r:id="rId27"/>
    <p:sldId id="288" r:id="rId28"/>
    <p:sldId id="290" r:id="rId29"/>
    <p:sldId id="282" r:id="rId30"/>
    <p:sldId id="272" r:id="rId31"/>
    <p:sldId id="273" r:id="rId32"/>
    <p:sldId id="274" r:id="rId33"/>
  </p:sldIdLst>
  <p:sldSz cx="18288000" cy="10287000"/>
  <p:notesSz cx="6858000" cy="9144000"/>
  <p:embeddedFontLst>
    <p:embeddedFont>
      <p:font typeface="Computer Says No" panose="020B0604020202020204" charset="0"/>
      <p:regular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Open Sans Bold" panose="020B0806030504020204" pitchFamily="34" charset="0"/>
      <p:regular r:id="rId39"/>
      <p:bold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Bold" panose="00000800000000000000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387"/>
    <a:srgbClr val="D6E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invite/b/6750a0da595f65b6db35a5b1/ATTI3757e1079e8424a88fa925d303c1903cFEC97374/fiap-ibm-enterprise-challenge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Comparativo_de_precos%20(1)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Footify-Script-DDL.sq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Footfy-Script-DML-inser&#231;&#227;o-dados.sq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Footfy-Script-DQL-Consulta.sq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ariyamalshatta/nike-vs-addidas-unspervised-clusteri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relatorio_footify.xls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79.sv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1.svg"/><Relationship Id="rId7" Type="http://schemas.openxmlformats.org/officeDocument/2006/relationships/image" Target="../media/image4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3.svg"/><Relationship Id="rId10" Type="http://schemas.openxmlformats.org/officeDocument/2006/relationships/image" Target="../media/image85.sv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svg"/><Relationship Id="rId7" Type="http://schemas.openxmlformats.org/officeDocument/2006/relationships/image" Target="../media/image4.svg"/><Relationship Id="rId12" Type="http://schemas.openxmlformats.org/officeDocument/2006/relationships/hyperlink" Target="https://github.com/Footfy/Footify_solution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83.svg"/><Relationship Id="rId10" Type="http://schemas.openxmlformats.org/officeDocument/2006/relationships/hyperlink" Target="https://www.ecommercebrasil.com.br/noticias/mais-de-70-dos-brasileiros-abandonam-suas-compras-online-devido-a-insatisfacoes-com-a-experiencia-no-site-ou-app" TargetMode="External"/><Relationship Id="rId4" Type="http://schemas.openxmlformats.org/officeDocument/2006/relationships/image" Target="../media/image82.png"/><Relationship Id="rId9" Type="http://schemas.openxmlformats.org/officeDocument/2006/relationships/image" Target="../media/image8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5.sv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svg"/><Relationship Id="rId7" Type="http://schemas.openxmlformats.org/officeDocument/2006/relationships/image" Target="../media/image20.svg"/><Relationship Id="rId12" Type="http://schemas.openxmlformats.org/officeDocument/2006/relationships/image" Target="../media/image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27718" y="1028700"/>
            <a:ext cx="7686059" cy="9209874"/>
          </a:xfrm>
          <a:custGeom>
            <a:avLst/>
            <a:gdLst/>
            <a:ahLst/>
            <a:cxnLst/>
            <a:rect l="l" t="t" r="r" b="b"/>
            <a:pathLst>
              <a:path w="7686059" h="9209874">
                <a:moveTo>
                  <a:pt x="0" y="0"/>
                </a:moveTo>
                <a:lnTo>
                  <a:pt x="7686058" y="0"/>
                </a:lnTo>
                <a:lnTo>
                  <a:pt x="7686058" y="9209874"/>
                </a:lnTo>
                <a:lnTo>
                  <a:pt x="0" y="920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28665" y="2413563"/>
            <a:ext cx="11411477" cy="422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STARTUP FOOTIFY</a:t>
            </a:r>
          </a:p>
        </p:txBody>
      </p:sp>
      <p:sp>
        <p:nvSpPr>
          <p:cNvPr id="8" name="Freeform 8"/>
          <p:cNvSpPr/>
          <p:nvPr/>
        </p:nvSpPr>
        <p:spPr>
          <a:xfrm>
            <a:off x="-20574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896669" y="882426"/>
            <a:ext cx="375516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Footify 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550698"/>
            <a:ext cx="776292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Personalização para seus pés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361555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50397" y="5869529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772" y="6731416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772" y="7718376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2297" y="8798341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6953" y="3237206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0397" y="4010929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78972" y="4898628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5085202" y="6095008"/>
            <a:ext cx="9530627" cy="225269"/>
          </a:xfrm>
          <a:custGeom>
            <a:avLst/>
            <a:gdLst/>
            <a:ahLst/>
            <a:cxnLst/>
            <a:rect l="l" t="t" r="r" b="b"/>
            <a:pathLst>
              <a:path w="9530627" h="225269">
                <a:moveTo>
                  <a:pt x="0" y="0"/>
                </a:moveTo>
                <a:lnTo>
                  <a:pt x="9530627" y="0"/>
                </a:lnTo>
                <a:lnTo>
                  <a:pt x="9530627" y="225270"/>
                </a:lnTo>
                <a:lnTo>
                  <a:pt x="0" y="225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dash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5400000">
            <a:off x="10482142" y="6637707"/>
            <a:ext cx="10642299" cy="251545"/>
          </a:xfrm>
          <a:custGeom>
            <a:avLst/>
            <a:gdLst/>
            <a:ahLst/>
            <a:cxnLst/>
            <a:rect l="l" t="t" r="r" b="b"/>
            <a:pathLst>
              <a:path w="10642299" h="251545">
                <a:moveTo>
                  <a:pt x="0" y="0"/>
                </a:moveTo>
                <a:lnTo>
                  <a:pt x="10642300" y="0"/>
                </a:lnTo>
                <a:lnTo>
                  <a:pt x="10642300" y="251545"/>
                </a:lnTo>
                <a:lnTo>
                  <a:pt x="0" y="25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5400000">
            <a:off x="7798990" y="6218721"/>
            <a:ext cx="9784042" cy="231259"/>
          </a:xfrm>
          <a:custGeom>
            <a:avLst/>
            <a:gdLst/>
            <a:ahLst/>
            <a:cxnLst/>
            <a:rect l="l" t="t" r="r" b="b"/>
            <a:pathLst>
              <a:path w="9784042" h="231259">
                <a:moveTo>
                  <a:pt x="0" y="0"/>
                </a:moveTo>
                <a:lnTo>
                  <a:pt x="9784042" y="0"/>
                </a:lnTo>
                <a:lnTo>
                  <a:pt x="9784042" y="231259"/>
                </a:lnTo>
                <a:lnTo>
                  <a:pt x="0" y="23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218858" y="1375655"/>
            <a:ext cx="19357697" cy="852226"/>
          </a:xfrm>
          <a:custGeom>
            <a:avLst/>
            <a:gdLst/>
            <a:ahLst/>
            <a:cxnLst/>
            <a:rect l="l" t="t" r="r" b="b"/>
            <a:pathLst>
              <a:path w="19357697" h="852226">
                <a:moveTo>
                  <a:pt x="0" y="0"/>
                </a:moveTo>
                <a:lnTo>
                  <a:pt x="19357698" y="0"/>
                </a:lnTo>
                <a:lnTo>
                  <a:pt x="19357698" y="852225"/>
                </a:lnTo>
                <a:lnTo>
                  <a:pt x="0" y="85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6216958" y="978780"/>
            <a:ext cx="1852184" cy="68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YESPlz</a:t>
            </a:r>
            <a:endParaRPr lang="en-US" sz="3999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3070929" y="985130"/>
            <a:ext cx="2693978" cy="68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Aspectos</a:t>
            </a:r>
            <a:endParaRPr lang="en-US" sz="3999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90865" y="960490"/>
            <a:ext cx="2145149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FOOTIFY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91393" y="978780"/>
            <a:ext cx="2427479" cy="68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Tenis</a:t>
            </a:r>
            <a:r>
              <a:rPr lang="en-US" sz="3999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Bot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9370" y="2113905"/>
            <a:ext cx="4767029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Foco</a:t>
            </a: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no </a:t>
            </a:r>
            <a:r>
              <a:rPr lang="en-US" sz="30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varejo</a:t>
            </a: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30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Tênis</a:t>
            </a:r>
            <a:endParaRPr lang="en-US" sz="30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0796" y="2998756"/>
            <a:ext cx="9018510" cy="103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Recomendações</a:t>
            </a:r>
            <a:r>
              <a:rPr lang="en-US" sz="29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Personalizadas</a:t>
            </a:r>
            <a:r>
              <a:rPr lang="en-US" sz="29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</a:t>
            </a:r>
            <a:r>
              <a:rPr lang="en-US" sz="29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tempo real</a:t>
            </a:r>
          </a:p>
          <a:p>
            <a:pPr algn="l">
              <a:lnSpc>
                <a:spcPts val="4060"/>
              </a:lnSpc>
            </a:pPr>
            <a:endParaRPr lang="en-US" sz="29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0796" y="3812778"/>
            <a:ext cx="8729761" cy="103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Comparação de Produtos em Múltiplas Lojas</a:t>
            </a:r>
          </a:p>
          <a:p>
            <a:pPr algn="l">
              <a:lnSpc>
                <a:spcPts val="4060"/>
              </a:lnSpc>
            </a:pPr>
            <a:endParaRPr lang="en-US" sz="29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09846" y="4669379"/>
            <a:ext cx="695078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Pesquisa Simplificada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90796" y="5612030"/>
            <a:ext cx="816255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Detalhamento Completo dos Produtos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2815" y="6518226"/>
            <a:ext cx="9018510" cy="103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Sugestões Baseadas em Histórico de Pesquisa</a:t>
            </a:r>
          </a:p>
          <a:p>
            <a:pPr algn="l">
              <a:lnSpc>
                <a:spcPts val="4060"/>
              </a:lnSpc>
            </a:pPr>
            <a:endParaRPr lang="en-US" sz="29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6996" y="7454667"/>
            <a:ext cx="901851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Integração com Lojas Parceiras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22480" y="8454792"/>
            <a:ext cx="9018510" cy="103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Apresenta os preços dos tênis recomendados</a:t>
            </a:r>
          </a:p>
          <a:p>
            <a:pPr algn="l">
              <a:lnSpc>
                <a:spcPts val="4060"/>
              </a:lnSpc>
            </a:pPr>
            <a:endParaRPr lang="en-US" sz="29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32005" y="9378717"/>
            <a:ext cx="901851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Idioma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16841" y="2113905"/>
            <a:ext cx="80107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16841" y="5621879"/>
            <a:ext cx="80107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16841" y="6546801"/>
            <a:ext cx="80107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16840" y="7470726"/>
            <a:ext cx="841733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16840" y="8483367"/>
            <a:ext cx="815583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16841" y="3017806"/>
            <a:ext cx="869714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16840" y="4679229"/>
            <a:ext cx="910429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916841" y="3841353"/>
            <a:ext cx="80107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903942" y="3017806"/>
            <a:ext cx="84758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03941" y="2142155"/>
            <a:ext cx="745191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813633" y="4679229"/>
            <a:ext cx="8667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NÃO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813633" y="3841353"/>
            <a:ext cx="8667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NÃO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903942" y="5650130"/>
            <a:ext cx="829124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813633" y="8489252"/>
            <a:ext cx="8667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NÃO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813633" y="7470726"/>
            <a:ext cx="8667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NÃO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813633" y="6512016"/>
            <a:ext cx="8667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NÃO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279519" y="9435867"/>
            <a:ext cx="2110106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Português</a:t>
            </a:r>
            <a:endParaRPr lang="en-US" sz="30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6677175" y="3017806"/>
            <a:ext cx="8667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NÃO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6696225" y="2142155"/>
            <a:ext cx="8667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NÃO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786534" y="4650978"/>
            <a:ext cx="776466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786534" y="3841353"/>
            <a:ext cx="83865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696225" y="6546801"/>
            <a:ext cx="8667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NÃO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6696225" y="5621879"/>
            <a:ext cx="8667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NÃO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786534" y="8483367"/>
            <a:ext cx="776466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6786533" y="7470726"/>
            <a:ext cx="838651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6610082" y="9473967"/>
            <a:ext cx="122071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Inglês</a:t>
            </a:r>
            <a:endParaRPr lang="en-US" sz="30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0393085" y="9454917"/>
            <a:ext cx="220541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Português</a:t>
            </a:r>
            <a:endParaRPr lang="en-US" sz="30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A89D4190-E727-6A4C-5BB6-9DC051B59872}"/>
              </a:ext>
            </a:extLst>
          </p:cNvPr>
          <p:cNvGrpSpPr/>
          <p:nvPr/>
        </p:nvGrpSpPr>
        <p:grpSpPr>
          <a:xfrm>
            <a:off x="-2458" y="-1409700"/>
            <a:ext cx="20881258" cy="12816182"/>
            <a:chOff x="-581777" y="-19050"/>
            <a:chExt cx="4688248" cy="2626393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3BD204A4-2E4C-478D-A456-36CBD6AE5E96}"/>
                </a:ext>
              </a:extLst>
            </p:cNvPr>
            <p:cNvSpPr/>
            <p:nvPr/>
          </p:nvSpPr>
          <p:spPr>
            <a:xfrm>
              <a:off x="-581777" y="439876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1701" y="0"/>
                  </a:moveTo>
                  <a:lnTo>
                    <a:pt x="4094770" y="0"/>
                  </a:lnTo>
                  <a:cubicBezTo>
                    <a:pt x="4101233" y="0"/>
                    <a:pt x="4106471" y="5239"/>
                    <a:pt x="4106471" y="11701"/>
                  </a:cubicBezTo>
                  <a:lnTo>
                    <a:pt x="4106471" y="2155765"/>
                  </a:lnTo>
                  <a:cubicBezTo>
                    <a:pt x="4106471" y="2158869"/>
                    <a:pt x="4105239" y="2161845"/>
                    <a:pt x="4103044" y="2164039"/>
                  </a:cubicBezTo>
                  <a:cubicBezTo>
                    <a:pt x="4100850" y="2166234"/>
                    <a:pt x="4097874" y="2167467"/>
                    <a:pt x="4094770" y="2167467"/>
                  </a:cubicBezTo>
                  <a:lnTo>
                    <a:pt x="11701" y="2167467"/>
                  </a:lnTo>
                  <a:cubicBezTo>
                    <a:pt x="8598" y="2167467"/>
                    <a:pt x="5622" y="2166234"/>
                    <a:pt x="3427" y="2164039"/>
                  </a:cubicBezTo>
                  <a:cubicBezTo>
                    <a:pt x="1233" y="2161845"/>
                    <a:pt x="0" y="2158869"/>
                    <a:pt x="0" y="2155765"/>
                  </a:cubicBezTo>
                  <a:lnTo>
                    <a:pt x="0" y="11701"/>
                  </a:lnTo>
                  <a:cubicBezTo>
                    <a:pt x="0" y="8598"/>
                    <a:pt x="1233" y="5622"/>
                    <a:pt x="3427" y="3427"/>
                  </a:cubicBezTo>
                  <a:cubicBezTo>
                    <a:pt x="5622" y="1233"/>
                    <a:pt x="8598" y="0"/>
                    <a:pt x="11701" y="0"/>
                  </a:cubicBezTo>
                  <a:close/>
                </a:path>
              </a:pathLst>
            </a:custGeom>
            <a:solidFill>
              <a:srgbClr val="D6E4E6">
                <a:alpha val="86667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057C8E3-146D-E327-1C26-5893A76B0249}"/>
                </a:ext>
              </a:extLst>
            </p:cNvPr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4330" y="979735"/>
            <a:ext cx="17739340" cy="9058151"/>
          </a:xfrm>
          <a:custGeom>
            <a:avLst/>
            <a:gdLst/>
            <a:ahLst/>
            <a:cxnLst/>
            <a:rect l="l" t="t" r="r" b="b"/>
            <a:pathLst>
              <a:path w="17739340" h="9058151">
                <a:moveTo>
                  <a:pt x="0" y="0"/>
                </a:moveTo>
                <a:lnTo>
                  <a:pt x="17739340" y="0"/>
                </a:lnTo>
                <a:lnTo>
                  <a:pt x="17739340" y="9058151"/>
                </a:lnTo>
                <a:lnTo>
                  <a:pt x="0" y="9058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57200" y="-64148"/>
            <a:ext cx="11097742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Gerenciamento</a:t>
            </a:r>
            <a:r>
              <a:rPr lang="en-US" sz="6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do </a:t>
            </a:r>
            <a:r>
              <a:rPr lang="en-US" sz="6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projeto</a:t>
            </a:r>
            <a:endParaRPr lang="en-US" sz="60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606736" y="323814"/>
            <a:ext cx="879753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u="sng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3" tooltip="https://trello.com/invite/b/6750a0da595f65b6db35a5b1/ATTI3757e1079e8424a88fa925d303c1903cFEC97374/fiap-ibm-enterprise-challenge"/>
              </a:rPr>
              <a:t>(link)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4935200" y="-1143405"/>
            <a:ext cx="3887729" cy="1839921"/>
            <a:chOff x="-572194" y="-38100"/>
            <a:chExt cx="1679672" cy="866234"/>
          </a:xfrm>
        </p:grpSpPr>
        <p:sp>
          <p:nvSpPr>
            <p:cNvPr id="3" name="Freeform 3"/>
            <p:cNvSpPr/>
            <p:nvPr/>
          </p:nvSpPr>
          <p:spPr>
            <a:xfrm>
              <a:off x="-572194" y="48196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D6E4E6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02536" y="-23031"/>
            <a:ext cx="1271180" cy="1158065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188773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772" y="8052673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06953" y="4341608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78972" y="6136931"/>
            <a:ext cx="19576556" cy="58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>
                    <a:alpha val="5686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_________________________________________________________________________________________________________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2469053" y="6375581"/>
            <a:ext cx="9530627" cy="225269"/>
          </a:xfrm>
          <a:custGeom>
            <a:avLst/>
            <a:gdLst/>
            <a:ahLst/>
            <a:cxnLst/>
            <a:rect l="l" t="t" r="r" b="b"/>
            <a:pathLst>
              <a:path w="9530627" h="225269">
                <a:moveTo>
                  <a:pt x="0" y="0"/>
                </a:moveTo>
                <a:lnTo>
                  <a:pt x="9530627" y="0"/>
                </a:lnTo>
                <a:lnTo>
                  <a:pt x="9530627" y="225269"/>
                </a:lnTo>
                <a:lnTo>
                  <a:pt x="0" y="22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dash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18858" y="1877144"/>
            <a:ext cx="19357697" cy="852226"/>
          </a:xfrm>
          <a:custGeom>
            <a:avLst/>
            <a:gdLst/>
            <a:ahLst/>
            <a:cxnLst/>
            <a:rect l="l" t="t" r="r" b="b"/>
            <a:pathLst>
              <a:path w="19357697" h="852226">
                <a:moveTo>
                  <a:pt x="0" y="0"/>
                </a:moveTo>
                <a:lnTo>
                  <a:pt x="19357698" y="0"/>
                </a:lnTo>
                <a:lnTo>
                  <a:pt x="19357698" y="852226"/>
                </a:lnTo>
                <a:lnTo>
                  <a:pt x="0" y="852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212687" y="2533481"/>
            <a:ext cx="3152114" cy="902293"/>
          </a:xfrm>
          <a:custGeom>
            <a:avLst/>
            <a:gdLst/>
            <a:ahLst/>
            <a:cxnLst/>
            <a:rect l="l" t="t" r="r" b="b"/>
            <a:pathLst>
              <a:path w="3152114" h="902293">
                <a:moveTo>
                  <a:pt x="0" y="0"/>
                </a:moveTo>
                <a:lnTo>
                  <a:pt x="3152115" y="0"/>
                </a:lnTo>
                <a:lnTo>
                  <a:pt x="3152115" y="902293"/>
                </a:lnTo>
                <a:lnTo>
                  <a:pt x="0" y="90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511892" y="3816774"/>
            <a:ext cx="2898104" cy="836827"/>
          </a:xfrm>
          <a:custGeom>
            <a:avLst/>
            <a:gdLst/>
            <a:ahLst/>
            <a:cxnLst/>
            <a:rect l="l" t="t" r="r" b="b"/>
            <a:pathLst>
              <a:path w="2898104" h="836827">
                <a:moveTo>
                  <a:pt x="0" y="0"/>
                </a:moveTo>
                <a:lnTo>
                  <a:pt x="2898103" y="0"/>
                </a:lnTo>
                <a:lnTo>
                  <a:pt x="2898103" y="836827"/>
                </a:lnTo>
                <a:lnTo>
                  <a:pt x="0" y="8368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321392" y="4974828"/>
            <a:ext cx="2902331" cy="1638352"/>
          </a:xfrm>
          <a:custGeom>
            <a:avLst/>
            <a:gdLst/>
            <a:ahLst/>
            <a:cxnLst/>
            <a:rect l="l" t="t" r="r" b="b"/>
            <a:pathLst>
              <a:path w="2902331" h="1638352">
                <a:moveTo>
                  <a:pt x="0" y="0"/>
                </a:moveTo>
                <a:lnTo>
                  <a:pt x="2902331" y="0"/>
                </a:lnTo>
                <a:lnTo>
                  <a:pt x="2902331" y="1638353"/>
                </a:lnTo>
                <a:lnTo>
                  <a:pt x="0" y="16383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24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2090567" y="6993155"/>
            <a:ext cx="1333846" cy="1463754"/>
          </a:xfrm>
          <a:custGeom>
            <a:avLst/>
            <a:gdLst/>
            <a:ahLst/>
            <a:cxnLst/>
            <a:rect l="l" t="t" r="r" b="b"/>
            <a:pathLst>
              <a:path w="1333846" h="1463754">
                <a:moveTo>
                  <a:pt x="0" y="0"/>
                </a:moveTo>
                <a:lnTo>
                  <a:pt x="1333846" y="0"/>
                </a:lnTo>
                <a:lnTo>
                  <a:pt x="1333846" y="1463754"/>
                </a:lnTo>
                <a:lnTo>
                  <a:pt x="0" y="1463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929446" y="8651066"/>
            <a:ext cx="1233519" cy="1233519"/>
          </a:xfrm>
          <a:custGeom>
            <a:avLst/>
            <a:gdLst/>
            <a:ahLst/>
            <a:cxnLst/>
            <a:rect l="l" t="t" r="r" b="b"/>
            <a:pathLst>
              <a:path w="1233519" h="1233519">
                <a:moveTo>
                  <a:pt x="0" y="0"/>
                </a:moveTo>
                <a:lnTo>
                  <a:pt x="1233519" y="0"/>
                </a:lnTo>
                <a:lnTo>
                  <a:pt x="1233519" y="1233518"/>
                </a:lnTo>
                <a:lnTo>
                  <a:pt x="0" y="1233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218858" y="317086"/>
            <a:ext cx="1069372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Tecnologias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Necessárias</a:t>
            </a:r>
            <a:endParaRPr lang="en-US" sz="6000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01846" y="1518115"/>
            <a:ext cx="5826084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 Utilizada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53347" y="1430485"/>
            <a:ext cx="6725008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u="none" strike="noStrike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Descrição do Uso na Solução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10682" y="2387714"/>
            <a:ext cx="9851381" cy="156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Vamos utilizar o Trello para organização de tarefas e fluxos de trabalho.</a:t>
            </a:r>
          </a:p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Acompanhamento de prazos e progresso da equipe.</a:t>
            </a:r>
          </a:p>
          <a:p>
            <a:pPr algn="l">
              <a:lnSpc>
                <a:spcPts val="3080"/>
              </a:lnSpc>
            </a:pPr>
            <a:endParaRPr lang="en-US" sz="22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774352" y="3871282"/>
            <a:ext cx="9851381" cy="78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Utilizaremos uma solução baseada em nuvem para atender às demandas de infraestrutura.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74352" y="4946253"/>
            <a:ext cx="10324092" cy="195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Vamos utilizar um banco de dados relacional para armazenar dados processados e disponibilizar insights gerados pelos algoritmos de ciência de dados e também se conectar com ETLs para realizarmos a transformação de dados.</a:t>
            </a:r>
          </a:p>
          <a:p>
            <a:pPr algn="l">
              <a:lnSpc>
                <a:spcPts val="3080"/>
              </a:lnSpc>
            </a:pPr>
            <a:endParaRPr lang="en-US" sz="22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790777" y="6728698"/>
            <a:ext cx="10324092" cy="195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Pandas + NumPy Para manipular dados e implementar uma lógica de recomendação simples (baseada em filtros, como preço, tamanho e tipo de uso) e também utilizar para web scraping e conexão com apis de sites.</a:t>
            </a:r>
          </a:p>
          <a:p>
            <a:pPr algn="l">
              <a:lnSpc>
                <a:spcPts val="3080"/>
              </a:lnSpc>
            </a:pPr>
            <a:endParaRPr lang="en-US" sz="22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90777" y="8851799"/>
            <a:ext cx="10324092" cy="117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 Power BI será utilizado para criar dashboards e relatórios interativos, apresentando os resultados de forma visual e dinâmica.</a:t>
            </a:r>
          </a:p>
          <a:p>
            <a:pPr algn="l">
              <a:lnSpc>
                <a:spcPts val="3080"/>
              </a:lnSpc>
            </a:pPr>
            <a:endParaRPr lang="en-US" sz="22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048000" y="1118941"/>
            <a:ext cx="12801600" cy="9010489"/>
          </a:xfrm>
          <a:custGeom>
            <a:avLst/>
            <a:gdLst/>
            <a:ahLst/>
            <a:cxnLst/>
            <a:rect l="l" t="t" r="r" b="b"/>
            <a:pathLst>
              <a:path w="10955001" h="9010489">
                <a:moveTo>
                  <a:pt x="0" y="0"/>
                </a:moveTo>
                <a:lnTo>
                  <a:pt x="10955002" y="0"/>
                </a:lnTo>
                <a:lnTo>
                  <a:pt x="10955002" y="9010489"/>
                </a:lnTo>
                <a:lnTo>
                  <a:pt x="0" y="9010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691569" y="141675"/>
            <a:ext cx="9900231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Arquitetura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da </a:t>
            </a: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Solução</a:t>
            </a:r>
            <a:endParaRPr lang="en-US" sz="6000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Freeform 8"/>
          <p:cNvSpPr/>
          <p:nvPr/>
        </p:nvSpPr>
        <p:spPr>
          <a:xfrm rot="-4838441">
            <a:off x="-3747012" y="1465003"/>
            <a:ext cx="10860280" cy="11970249"/>
          </a:xfrm>
          <a:custGeom>
            <a:avLst/>
            <a:gdLst/>
            <a:ahLst/>
            <a:cxnLst/>
            <a:rect l="l" t="t" r="r" b="b"/>
            <a:pathLst>
              <a:path w="10860280" h="11970249">
                <a:moveTo>
                  <a:pt x="0" y="0"/>
                </a:moveTo>
                <a:lnTo>
                  <a:pt x="10860280" y="0"/>
                </a:lnTo>
                <a:lnTo>
                  <a:pt x="10860280" y="11970249"/>
                </a:lnTo>
                <a:lnTo>
                  <a:pt x="0" y="11970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7010400" y="2021163"/>
            <a:ext cx="10650464" cy="7795115"/>
          </a:xfrm>
          <a:custGeom>
            <a:avLst/>
            <a:gdLst/>
            <a:ahLst/>
            <a:cxnLst/>
            <a:rect l="l" t="t" r="r" b="b"/>
            <a:pathLst>
              <a:path w="10650464" h="7795115">
                <a:moveTo>
                  <a:pt x="0" y="0"/>
                </a:moveTo>
                <a:lnTo>
                  <a:pt x="10650465" y="0"/>
                </a:lnTo>
                <a:lnTo>
                  <a:pt x="10650465" y="7795116"/>
                </a:lnTo>
                <a:lnTo>
                  <a:pt x="0" y="77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2" r="-422" b="-85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0" y="476867"/>
            <a:ext cx="150114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Descrição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da </a:t>
            </a: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Arquitetura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da </a:t>
            </a: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Solução</a:t>
            </a:r>
            <a:endParaRPr lang="en-US" sz="6000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2171700"/>
            <a:ext cx="6129729" cy="776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Após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a coleta de dados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brutos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diferentes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fontes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(APIs, Web 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arquivos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CSV), o </a:t>
            </a:r>
            <a:r>
              <a:rPr lang="en-US" sz="2254" b="1" spc="31" dirty="0">
                <a:solidFill>
                  <a:srgbClr val="062132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executa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automação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do web scraping,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garantindo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que as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informações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sejam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extraídas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corretamente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. Em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seguida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, o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processo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54" b="1" spc="31" dirty="0">
                <a:solidFill>
                  <a:srgbClr val="062132"/>
                </a:solidFill>
                <a:latin typeface="Poppins Bold"/>
                <a:ea typeface="Poppins Bold"/>
                <a:cs typeface="Poppins Bold"/>
                <a:sym typeface="Poppins Bold"/>
              </a:rPr>
              <a:t>ETL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transforma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esses dados,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organizando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validando-os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antes de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inseri-los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no banco </a:t>
            </a:r>
            <a:r>
              <a:rPr lang="en-US" sz="2254" b="1" spc="31" dirty="0">
                <a:solidFill>
                  <a:srgbClr val="062132"/>
                </a:solidFill>
                <a:latin typeface="Poppins Bold"/>
                <a:ea typeface="Poppins Bold"/>
                <a:cs typeface="Poppins Bold"/>
                <a:sym typeface="Poppins Bold"/>
              </a:rPr>
              <a:t>SQL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onde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ficam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armazenados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maneira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estruturada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. A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partir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disso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modelos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54" b="1" spc="31" dirty="0">
                <a:solidFill>
                  <a:srgbClr val="062132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são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aplicados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gerar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insights 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gráficos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simples, que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podem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ser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utilizados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pelos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stakeholders. Por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fim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, com o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suporte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nuvem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254" b="1" spc="31" dirty="0">
                <a:solidFill>
                  <a:srgbClr val="062132"/>
                </a:solidFill>
                <a:latin typeface="Poppins Bold"/>
                <a:ea typeface="Poppins Bold"/>
                <a:cs typeface="Poppins Bold"/>
                <a:sym typeface="Poppins Bold"/>
              </a:rPr>
              <a:t>Azure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todos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dados 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serviços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são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centralizados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resultados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são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apresentados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no </a:t>
            </a:r>
            <a:r>
              <a:rPr lang="en-US" sz="2254" b="1" spc="31" dirty="0">
                <a:solidFill>
                  <a:srgbClr val="062132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proporcionando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uma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análise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visual e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clara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 das </a:t>
            </a:r>
            <a:r>
              <a:rPr lang="en-US" sz="2254" spc="31" dirty="0" err="1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informações</a:t>
            </a:r>
            <a:r>
              <a:rPr lang="en-US" sz="2254" spc="31" dirty="0">
                <a:solidFill>
                  <a:srgbClr val="06213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558"/>
              </a:lnSpc>
            </a:pPr>
            <a:endParaRPr lang="en-US" sz="2254" spc="31" dirty="0">
              <a:solidFill>
                <a:srgbClr val="0621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E5A8D4-6F36-09FB-4E28-2F0E3A33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D4F405D-D3C3-319A-1F34-EDB2442A25E2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28BE952-3BE9-522C-B37B-66B3E69C36F2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F4B91D-7442-B17E-0E42-FBE4AD76B221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5C36B68-FB56-B6E5-40AF-2228A5619A56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5CD459F-5EDB-EE94-B8AE-7BD55938A6E0}"/>
              </a:ext>
            </a:extLst>
          </p:cNvPr>
          <p:cNvSpPr txBox="1"/>
          <p:nvPr/>
        </p:nvSpPr>
        <p:spPr>
          <a:xfrm>
            <a:off x="304800" y="476867"/>
            <a:ext cx="120396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Tratamento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inicial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em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Python</a:t>
            </a:r>
          </a:p>
        </p:txBody>
      </p:sp>
      <p:pic>
        <p:nvPicPr>
          <p:cNvPr id="1032" name="Picture 8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0E11B7AB-2D43-6DFC-94AB-E6090B90B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32" y="2311325"/>
            <a:ext cx="11220508" cy="10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A6B8C2-AEA3-94CA-C67F-F52A8EFA6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32" y="3470232"/>
            <a:ext cx="11220508" cy="112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85822BF-F377-17D5-3834-BA46CC0C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348" y="4714116"/>
            <a:ext cx="11220508" cy="96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Texto&#10;&#10;O conteúdo gerado por IA pode estar incorreto.">
            <a:extLst>
              <a:ext uri="{FF2B5EF4-FFF2-40B4-BE49-F238E27FC236}">
                <a16:creationId xmlns:a16="http://schemas.microsoft.com/office/drawing/2014/main" id="{833C3127-34DD-45BD-6BD2-8BB9BAD2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778936"/>
            <a:ext cx="11230340" cy="96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exto&#10;&#10;O conteúdo gerado por IA pode estar incorreto.">
            <a:extLst>
              <a:ext uri="{FF2B5EF4-FFF2-40B4-BE49-F238E27FC236}">
                <a16:creationId xmlns:a16="http://schemas.microsoft.com/office/drawing/2014/main" id="{1F0E41C8-F549-50B5-9345-35525EB8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32" y="6863112"/>
            <a:ext cx="8209450" cy="278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E410D1F-A7DA-A7DD-D94D-42FA5690806B}"/>
              </a:ext>
            </a:extLst>
          </p:cNvPr>
          <p:cNvSpPr txBox="1"/>
          <p:nvPr/>
        </p:nvSpPr>
        <p:spPr>
          <a:xfrm>
            <a:off x="14742371" y="7412997"/>
            <a:ext cx="3422170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Aft>
                <a:spcPts val="800"/>
              </a:spcAft>
              <a:buNone/>
            </a:pPr>
            <a:r>
              <a:rPr lang="pt-BR" sz="1800" b="0" i="1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Essas linhas são para:</a:t>
            </a:r>
            <a:endParaRPr lang="pt-BR" b="0" i="1" dirty="0">
              <a:effectLst/>
            </a:endParaRPr>
          </a:p>
          <a:p>
            <a:pPr algn="just" rtl="0" fontAlgn="base">
              <a:spcAft>
                <a:spcPts val="800"/>
              </a:spcAft>
            </a:pPr>
            <a:r>
              <a:rPr lang="pt-BR" sz="1800" b="0" i="1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Personalizar o gráfico (título, rótulos, rotação das categorias, grade e legenda).</a:t>
            </a:r>
            <a:endParaRPr lang="pt-BR" sz="1200" b="0" i="1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pPr algn="just" rtl="0" fontAlgn="base">
              <a:spcAft>
                <a:spcPts val="800"/>
              </a:spcAft>
            </a:pPr>
            <a:r>
              <a:rPr lang="pt-BR" sz="1800" b="0" i="1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plt.show</a:t>
            </a:r>
            <a:r>
              <a:rPr lang="pt-BR" sz="1800" b="0" i="1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() exibe o gráfico na tela.</a:t>
            </a:r>
            <a:endParaRPr lang="pt-BR" sz="1200" b="0" i="1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D6364C28-B9B1-7896-5E1F-96055AABC6D8}"/>
              </a:ext>
            </a:extLst>
          </p:cNvPr>
          <p:cNvSpPr txBox="1"/>
          <p:nvPr/>
        </p:nvSpPr>
        <p:spPr>
          <a:xfrm>
            <a:off x="194871" y="2989991"/>
            <a:ext cx="6129729" cy="262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>
              <a:spcAft>
                <a:spcPts val="800"/>
              </a:spcAft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Esse tratamento inicial visa:</a:t>
            </a:r>
          </a:p>
          <a:p>
            <a:pPr rtl="0">
              <a:spcAft>
                <a:spcPts val="800"/>
              </a:spcAft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Ler os dados de um CSV</a:t>
            </a:r>
          </a:p>
          <a:p>
            <a:pPr rtl="0">
              <a:spcAft>
                <a:spcPts val="80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Aptos" panose="020B0004020202020204" pitchFamily="34" charset="0"/>
              </a:rPr>
              <a:t>Descobrir onde está o menor preço de cada produto.</a:t>
            </a:r>
          </a:p>
          <a:p>
            <a:pPr rtl="0">
              <a:spcAft>
                <a:spcPts val="800"/>
              </a:spcAft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Criar um gráfico de comparação entre lojas</a:t>
            </a:r>
            <a:r>
              <a:rPr lang="pt-BR" sz="240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rtl="0">
              <a:spcAft>
                <a:spcPts val="80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Aptos" panose="020B0004020202020204" pitchFamily="34" charset="0"/>
              </a:rPr>
              <a:t>Salvar os menores preços em um novo CSV.</a:t>
            </a:r>
            <a:endParaRPr lang="en-US" sz="2254" spc="31" dirty="0">
              <a:solidFill>
                <a:srgbClr val="0621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3BA7EE0-284E-DC20-B978-F7EB3C1C5DC1}"/>
              </a:ext>
            </a:extLst>
          </p:cNvPr>
          <p:cNvSpPr txBox="1"/>
          <p:nvPr/>
        </p:nvSpPr>
        <p:spPr>
          <a:xfrm>
            <a:off x="653396" y="1364097"/>
            <a:ext cx="1288998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dirty="0"/>
              <a:t>O objetivo é </a:t>
            </a:r>
            <a:r>
              <a:rPr lang="pt-BR" b="1" dirty="0"/>
              <a:t>automatizar a análise comparativa de preços entre diferentes lojas </a:t>
            </a:r>
            <a:r>
              <a:rPr lang="pt-BR" dirty="0"/>
              <a:t>e </a:t>
            </a:r>
            <a:r>
              <a:rPr lang="pt-BR" b="1" dirty="0"/>
              <a:t>aumentar a eficiência do sistema de recomendação da FOOTIFY.</a:t>
            </a:r>
          </a:p>
        </p:txBody>
      </p:sp>
    </p:spTree>
    <p:extLst>
      <p:ext uri="{BB962C8B-B14F-4D97-AF65-F5344CB8AC3E}">
        <p14:creationId xmlns:p14="http://schemas.microsoft.com/office/powerpoint/2010/main" val="350627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66BD4-86F8-2B29-5FAB-2A67F8ADA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208124F-C761-B840-6271-AD3EE21C91D5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4B2DAD-A10B-4DFE-21F3-CD4298B9A514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6D0B0F-1E58-CEF3-4097-DDF51E83FB32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CD99F52-B3E6-C747-9D78-E9A7BEF1264D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BC2E44-8FE7-E534-A780-226B4CA0C3A8}"/>
              </a:ext>
            </a:extLst>
          </p:cNvPr>
          <p:cNvSpPr txBox="1"/>
          <p:nvPr/>
        </p:nvSpPr>
        <p:spPr>
          <a:xfrm>
            <a:off x="304800" y="476867"/>
            <a:ext cx="120396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Tratamento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inicial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em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Python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A02CC701-6FA2-8B99-CA7E-1634950CA41A}"/>
              </a:ext>
            </a:extLst>
          </p:cNvPr>
          <p:cNvSpPr txBox="1"/>
          <p:nvPr/>
        </p:nvSpPr>
        <p:spPr>
          <a:xfrm>
            <a:off x="194871" y="2989991"/>
            <a:ext cx="6129729" cy="262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>
              <a:spcAft>
                <a:spcPts val="800"/>
              </a:spcAft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Esse tratamento inicial visa:</a:t>
            </a:r>
          </a:p>
          <a:p>
            <a:pPr rtl="0">
              <a:spcAft>
                <a:spcPts val="800"/>
              </a:spcAft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Ler os dados de um CSV</a:t>
            </a:r>
          </a:p>
          <a:p>
            <a:pPr rtl="0">
              <a:spcAft>
                <a:spcPts val="80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Aptos" panose="020B0004020202020204" pitchFamily="34" charset="0"/>
              </a:rPr>
              <a:t>Descobrir onde está o menor preço de cada produto.</a:t>
            </a:r>
          </a:p>
          <a:p>
            <a:pPr rtl="0">
              <a:spcAft>
                <a:spcPts val="800"/>
              </a:spcAft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Criar um gráfico de comparação entre lojas</a:t>
            </a:r>
            <a:r>
              <a:rPr lang="pt-BR" sz="240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rtl="0">
              <a:spcAft>
                <a:spcPts val="80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Aptos" panose="020B0004020202020204" pitchFamily="34" charset="0"/>
              </a:rPr>
              <a:t>Salvar os menores preços em um novo CSV.</a:t>
            </a:r>
            <a:endParaRPr lang="en-US" sz="2254" spc="31" dirty="0">
              <a:solidFill>
                <a:srgbClr val="0621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30DCFD9-191E-98E8-FEC4-B2F338B3376C}"/>
              </a:ext>
            </a:extLst>
          </p:cNvPr>
          <p:cNvSpPr txBox="1"/>
          <p:nvPr/>
        </p:nvSpPr>
        <p:spPr>
          <a:xfrm>
            <a:off x="653396" y="1364097"/>
            <a:ext cx="1288998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dirty="0"/>
              <a:t>O objetivo é </a:t>
            </a:r>
            <a:r>
              <a:rPr lang="pt-BR" b="1" dirty="0"/>
              <a:t>automatizar a análise comparativa de preços entre diferentes lojas </a:t>
            </a:r>
            <a:r>
              <a:rPr lang="pt-BR" dirty="0"/>
              <a:t>e </a:t>
            </a:r>
            <a:r>
              <a:rPr lang="pt-BR" b="1" dirty="0"/>
              <a:t>aumentar a eficiência do sistema de recomendação da FOOTIFY.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DC5E5D-307D-4406-B349-0231A3A1A0E5}"/>
              </a:ext>
            </a:extLst>
          </p:cNvPr>
          <p:cNvSpPr txBox="1"/>
          <p:nvPr/>
        </p:nvSpPr>
        <p:spPr>
          <a:xfrm>
            <a:off x="7776155" y="2290499"/>
            <a:ext cx="9677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b="1" dirty="0"/>
              <a:t>Gráfico de barras com os preços dos produtos comparando as lojas.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4903A1B-0A0C-7C9B-7F68-4C90EE641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750" y="2782242"/>
            <a:ext cx="11877379" cy="7078952"/>
          </a:xfrm>
          <a:prstGeom prst="rect">
            <a:avLst/>
          </a:prstGeom>
        </p:spPr>
      </p:pic>
      <p:sp>
        <p:nvSpPr>
          <p:cNvPr id="11" name="CaixaDeTexto 10">
            <a:hlinkClick r:id="rId4" action="ppaction://hlinkfile"/>
            <a:extLst>
              <a:ext uri="{FF2B5EF4-FFF2-40B4-BE49-F238E27FC236}">
                <a16:creationId xmlns:a16="http://schemas.microsoft.com/office/drawing/2014/main" id="{07890519-3163-0D89-CD9D-465F29813CB2}"/>
              </a:ext>
            </a:extLst>
          </p:cNvPr>
          <p:cNvSpPr txBox="1"/>
          <p:nvPr/>
        </p:nvSpPr>
        <p:spPr>
          <a:xfrm>
            <a:off x="1700088" y="5670211"/>
            <a:ext cx="30055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sz="2000" i="1" u="sng" dirty="0"/>
              <a:t>Link do Código no Python</a:t>
            </a:r>
          </a:p>
        </p:txBody>
      </p:sp>
    </p:spTree>
    <p:extLst>
      <p:ext uri="{BB962C8B-B14F-4D97-AF65-F5344CB8AC3E}">
        <p14:creationId xmlns:p14="http://schemas.microsoft.com/office/powerpoint/2010/main" val="225274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CD79B-DBAA-BF4A-3B87-C7BD1A9C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E1F0FD-94C2-D528-CC33-141BE53D1172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2268B5-9FF7-1C2A-932D-C922BAE64B89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DA9913-5E2B-1D21-D4D1-2CF43842D5D2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CDABD04-54CF-C7A9-483F-62C6A93F7250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B3A597F-59B1-6D48-979F-00649A0B73C8}"/>
              </a:ext>
            </a:extLst>
          </p:cNvPr>
          <p:cNvSpPr txBox="1"/>
          <p:nvPr/>
        </p:nvSpPr>
        <p:spPr>
          <a:xfrm>
            <a:off x="0" y="476867"/>
            <a:ext cx="75438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Banco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94F649-2ACD-FE52-55E9-C5E4CDD1252C}"/>
              </a:ext>
            </a:extLst>
          </p:cNvPr>
          <p:cNvSpPr txBox="1"/>
          <p:nvPr/>
        </p:nvSpPr>
        <p:spPr>
          <a:xfrm>
            <a:off x="653396" y="1364097"/>
            <a:ext cx="12889989" cy="841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dirty="0"/>
              <a:t>O objetivo é </a:t>
            </a:r>
            <a:r>
              <a:rPr lang="pt-BR" b="1" dirty="0"/>
              <a:t>criação do banco de dados da FOOTIFY.</a:t>
            </a:r>
          </a:p>
          <a:p>
            <a:r>
              <a:rPr lang="pt-BR" b="1" dirty="0"/>
              <a:t>-MER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ED8ECDA-C571-CC90-6C9A-4BCE1785D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0"/>
            <a:ext cx="12608332" cy="104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77085-4E6B-4517-FE78-9F1F352A5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B1225F-AFCC-A8D1-5B2E-B66D60A23D37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76BC43-E58A-24AB-C560-80619AF618D6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BF25082-2FD0-A2AB-141C-FB4D05B5781E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F2767A1-5B54-884F-C495-7D7ECC576717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506DF4F-BC48-97EB-514F-51F541FB63CE}"/>
              </a:ext>
            </a:extLst>
          </p:cNvPr>
          <p:cNvSpPr txBox="1"/>
          <p:nvPr/>
        </p:nvSpPr>
        <p:spPr>
          <a:xfrm>
            <a:off x="0" y="476867"/>
            <a:ext cx="75438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Banco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87970C-1552-C66E-1421-9FB9189331D4}"/>
              </a:ext>
            </a:extLst>
          </p:cNvPr>
          <p:cNvSpPr txBox="1"/>
          <p:nvPr/>
        </p:nvSpPr>
        <p:spPr>
          <a:xfrm>
            <a:off x="653397" y="1333500"/>
            <a:ext cx="795720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dirty="0"/>
              <a:t>O objetivo é </a:t>
            </a:r>
            <a:r>
              <a:rPr lang="pt-BR" b="1" dirty="0"/>
              <a:t>criação do banco de dados da FOOTIFY.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163516-A463-7C6A-90E4-90656578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621"/>
          <a:stretch/>
        </p:blipFill>
        <p:spPr>
          <a:xfrm>
            <a:off x="967956" y="1803483"/>
            <a:ext cx="15567444" cy="83393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BD5F028-15AA-29C9-A728-DB72B974C11C}"/>
              </a:ext>
            </a:extLst>
          </p:cNvPr>
          <p:cNvSpPr txBox="1"/>
          <p:nvPr/>
        </p:nvSpPr>
        <p:spPr>
          <a:xfrm>
            <a:off x="8243455" y="2082906"/>
            <a:ext cx="8291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Script SQL DDL – Criação do banco de dados - </a:t>
            </a:r>
            <a:r>
              <a:rPr lang="pt-BR" sz="2400" b="1" dirty="0" err="1"/>
              <a:t>Footify</a:t>
            </a:r>
            <a:endParaRPr lang="pt-BR" sz="2400" b="1" dirty="0"/>
          </a:p>
        </p:txBody>
      </p:sp>
      <p:sp>
        <p:nvSpPr>
          <p:cNvPr id="10" name="CaixaDeTexto 9">
            <a:hlinkClick r:id="rId4" action="ppaction://hlinkfile"/>
            <a:extLst>
              <a:ext uri="{FF2B5EF4-FFF2-40B4-BE49-F238E27FC236}">
                <a16:creationId xmlns:a16="http://schemas.microsoft.com/office/drawing/2014/main" id="{39EBCB19-F7A6-2916-450E-07C415A4AA55}"/>
              </a:ext>
            </a:extLst>
          </p:cNvPr>
          <p:cNvSpPr txBox="1"/>
          <p:nvPr/>
        </p:nvSpPr>
        <p:spPr>
          <a:xfrm>
            <a:off x="14173200" y="1381883"/>
            <a:ext cx="312419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i="1" u="sng" dirty="0">
                <a:solidFill>
                  <a:schemeClr val="tx1"/>
                </a:solidFill>
              </a:rPr>
              <a:t>Link Script DDL</a:t>
            </a:r>
            <a:endParaRPr lang="pt-BR" b="1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47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8F6AA-1ECD-2FC8-6CB8-3C6160BDA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C42726-7757-D85C-6841-5DCCE8C514B8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378EFF-A596-85FA-80BA-B8AFFDDC6F6F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BC2C24-9D5A-E7BF-A4D6-96546A642256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653E18E-D99C-E40E-434D-754035661948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7F8BBF-A8CC-FBC4-B892-F6A596C17EC5}"/>
              </a:ext>
            </a:extLst>
          </p:cNvPr>
          <p:cNvSpPr txBox="1"/>
          <p:nvPr/>
        </p:nvSpPr>
        <p:spPr>
          <a:xfrm>
            <a:off x="0" y="476867"/>
            <a:ext cx="75438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Banco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E112F7-D240-E4B6-8BE9-E8E7F8767F4E}"/>
              </a:ext>
            </a:extLst>
          </p:cNvPr>
          <p:cNvSpPr txBox="1"/>
          <p:nvPr/>
        </p:nvSpPr>
        <p:spPr>
          <a:xfrm>
            <a:off x="653396" y="1364097"/>
            <a:ext cx="1288998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dirty="0"/>
              <a:t>O objetivo é </a:t>
            </a:r>
            <a:r>
              <a:rPr lang="pt-BR" b="1" dirty="0"/>
              <a:t>criação do banco de dados da FOOTIFY.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9A4995-C3FA-87E9-B276-FB8323EF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70"/>
          <a:stretch/>
        </p:blipFill>
        <p:spPr>
          <a:xfrm>
            <a:off x="1676400" y="1724466"/>
            <a:ext cx="15168145" cy="80856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0EB16E1-CC47-77C6-A555-19D6A6158484}"/>
              </a:ext>
            </a:extLst>
          </p:cNvPr>
          <p:cNvSpPr txBox="1"/>
          <p:nvPr/>
        </p:nvSpPr>
        <p:spPr>
          <a:xfrm>
            <a:off x="9144000" y="2074966"/>
            <a:ext cx="787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Script SQL DML – Inserção de dados fictícios BD - </a:t>
            </a:r>
            <a:r>
              <a:rPr lang="pt-BR" sz="2400" b="1" dirty="0" err="1"/>
              <a:t>Footify</a:t>
            </a:r>
            <a:endParaRPr lang="pt-BR" sz="2400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FDE4AC-99A7-C604-E2F1-A0BF4EE345C9}"/>
              </a:ext>
            </a:extLst>
          </p:cNvPr>
          <p:cNvSpPr txBox="1"/>
          <p:nvPr/>
        </p:nvSpPr>
        <p:spPr>
          <a:xfrm>
            <a:off x="14173200" y="1381883"/>
            <a:ext cx="312419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i="1" dirty="0">
                <a:solidFill>
                  <a:schemeClr val="tx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Script DML</a:t>
            </a:r>
            <a:endParaRPr lang="pt-B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76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13402" y="-150654"/>
            <a:ext cx="5021963" cy="11437325"/>
            <a:chOff x="0" y="0"/>
            <a:chExt cx="1322657" cy="3012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657" cy="3012299"/>
            </a:xfrm>
            <a:custGeom>
              <a:avLst/>
              <a:gdLst/>
              <a:ahLst/>
              <a:cxnLst/>
              <a:rect l="l" t="t" r="r" b="b"/>
              <a:pathLst>
                <a:path w="1322657" h="3012299">
                  <a:moveTo>
                    <a:pt x="0" y="0"/>
                  </a:moveTo>
                  <a:lnTo>
                    <a:pt x="1322657" y="0"/>
                  </a:lnTo>
                  <a:lnTo>
                    <a:pt x="1322657" y="3012299"/>
                  </a:lnTo>
                  <a:lnTo>
                    <a:pt x="0" y="3012299"/>
                  </a:lnTo>
                  <a:close/>
                </a:path>
              </a:pathLst>
            </a:custGeom>
            <a:solidFill>
              <a:srgbClr val="06203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657" cy="305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13402" y="0"/>
            <a:ext cx="6904125" cy="10287000"/>
            <a:chOff x="0" y="0"/>
            <a:chExt cx="950116" cy="14156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116" cy="1415652"/>
            </a:xfrm>
            <a:custGeom>
              <a:avLst/>
              <a:gdLst/>
              <a:ahLst/>
              <a:cxnLst/>
              <a:rect l="l" t="t" r="r" b="b"/>
              <a:pathLst>
                <a:path w="950116" h="1415652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>
                <a:alphaModFix amt="53000"/>
              </a:blip>
              <a:stretch>
                <a:fillRect t="-51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1828800" y="-122547"/>
            <a:ext cx="10363200" cy="9508791"/>
          </a:xfrm>
          <a:custGeom>
            <a:avLst/>
            <a:gdLst/>
            <a:ahLst/>
            <a:cxnLst/>
            <a:rect l="l" t="t" r="r" b="b"/>
            <a:pathLst>
              <a:path w="17277429" h="17277429">
                <a:moveTo>
                  <a:pt x="0" y="0"/>
                </a:moveTo>
                <a:lnTo>
                  <a:pt x="17277429" y="0"/>
                </a:lnTo>
                <a:lnTo>
                  <a:pt x="17277429" y="17277428"/>
                </a:lnTo>
                <a:lnTo>
                  <a:pt x="0" y="1727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347758" y="594752"/>
            <a:ext cx="9325284" cy="9097496"/>
          </a:xfrm>
          <a:custGeom>
            <a:avLst/>
            <a:gdLst/>
            <a:ahLst/>
            <a:cxnLst/>
            <a:rect l="l" t="t" r="r" b="b"/>
            <a:pathLst>
              <a:path w="10071887" h="10071887">
                <a:moveTo>
                  <a:pt x="0" y="0"/>
                </a:moveTo>
                <a:lnTo>
                  <a:pt x="10071887" y="0"/>
                </a:lnTo>
                <a:lnTo>
                  <a:pt x="10071887" y="10071887"/>
                </a:lnTo>
                <a:lnTo>
                  <a:pt x="0" y="10071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-1759845" y="64423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130724">
            <a:off x="-6491482" y="-5870615"/>
            <a:ext cx="10652498" cy="11741230"/>
          </a:xfrm>
          <a:custGeom>
            <a:avLst/>
            <a:gdLst/>
            <a:ahLst/>
            <a:cxnLst/>
            <a:rect l="l" t="t" r="r" b="b"/>
            <a:pathLst>
              <a:path w="10652498" h="11741230">
                <a:moveTo>
                  <a:pt x="0" y="0"/>
                </a:moveTo>
                <a:lnTo>
                  <a:pt x="10652498" y="0"/>
                </a:lnTo>
                <a:lnTo>
                  <a:pt x="10652498" y="11741230"/>
                </a:lnTo>
                <a:lnTo>
                  <a:pt x="0" y="11741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6BBB6-8137-E9E2-87E7-0258AD21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03E2A3-813A-7960-1A20-6CFA1B2C299A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A9721ED-C958-4969-ACDD-D44BDD3803A4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CA660D2-157D-D3BA-B8DA-E63E8FDCCC9C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B6699B8-4C06-E82B-C0EA-3D5EC37CD533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33B357F-34B3-597E-A8DA-7ED90BA415F8}"/>
              </a:ext>
            </a:extLst>
          </p:cNvPr>
          <p:cNvSpPr txBox="1"/>
          <p:nvPr/>
        </p:nvSpPr>
        <p:spPr>
          <a:xfrm>
            <a:off x="0" y="476867"/>
            <a:ext cx="75438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Banco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978DD5-F0E2-AEF9-DD58-D9AF5D88348F}"/>
              </a:ext>
            </a:extLst>
          </p:cNvPr>
          <p:cNvSpPr txBox="1"/>
          <p:nvPr/>
        </p:nvSpPr>
        <p:spPr>
          <a:xfrm>
            <a:off x="653396" y="1364097"/>
            <a:ext cx="1288998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dirty="0"/>
              <a:t>O objetivo é </a:t>
            </a:r>
            <a:r>
              <a:rPr lang="pt-BR" b="1" dirty="0"/>
              <a:t>criação do banco de dados da FOOTIFY.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E0BB8BF-2A42-0722-D7BE-880BDB9C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62"/>
          <a:stretch/>
        </p:blipFill>
        <p:spPr>
          <a:xfrm>
            <a:off x="1219200" y="1714500"/>
            <a:ext cx="15236466" cy="809563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A166C46-F154-7518-F781-DECFE6BF2710}"/>
              </a:ext>
            </a:extLst>
          </p:cNvPr>
          <p:cNvSpPr txBox="1"/>
          <p:nvPr/>
        </p:nvSpPr>
        <p:spPr>
          <a:xfrm>
            <a:off x="9677400" y="2038168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Script SQL DQL – Consulta de dados BD - </a:t>
            </a:r>
            <a:r>
              <a:rPr lang="pt-BR" sz="2400" b="1" dirty="0" err="1"/>
              <a:t>Footify</a:t>
            </a:r>
            <a:endParaRPr lang="pt-BR" sz="24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A35AF6-353C-488C-7701-A30EDC0ABE63}"/>
              </a:ext>
            </a:extLst>
          </p:cNvPr>
          <p:cNvSpPr txBox="1"/>
          <p:nvPr/>
        </p:nvSpPr>
        <p:spPr>
          <a:xfrm>
            <a:off x="14173200" y="1381883"/>
            <a:ext cx="312419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r>
              <a:rPr lang="pt-BR" i="1" dirty="0">
                <a:solidFill>
                  <a:schemeClr val="tx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Script DQL</a:t>
            </a:r>
            <a:endParaRPr lang="pt-B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3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94294-DEE2-3EE3-1E3E-11966D50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F9D6DBE-4764-47EC-4A40-874B2786D6A5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EBA4B3-4389-C54B-5945-0D74E6434093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DF1FD34-C37E-70B8-C453-D58E6613BD3E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CF96691-3BAE-F5DC-AFF0-3DE98FFFA4B6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A3F43B9-FB0A-0ECF-75E3-CE53D873C669}"/>
              </a:ext>
            </a:extLst>
          </p:cNvPr>
          <p:cNvSpPr txBox="1"/>
          <p:nvPr/>
        </p:nvSpPr>
        <p:spPr>
          <a:xfrm>
            <a:off x="0" y="476867"/>
            <a:ext cx="60960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Processo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ETL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291AFD-2658-6776-1073-36779A54C2E5}"/>
              </a:ext>
            </a:extLst>
          </p:cNvPr>
          <p:cNvSpPr txBox="1"/>
          <p:nvPr/>
        </p:nvSpPr>
        <p:spPr>
          <a:xfrm>
            <a:off x="653395" y="1364097"/>
            <a:ext cx="14088975" cy="828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Automatizar o processo de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extração, transformação e carga (ETL)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dados de diferentes fontes para um banco de dados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Oracle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utilizando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SQLAlchemy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e, em um dos casos, a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 oficial do </a:t>
            </a:r>
            <a:r>
              <a:rPr lang="pt-BR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F4AF84-EBC4-6D01-06C4-9D5CC9302755}"/>
              </a:ext>
            </a:extLst>
          </p:cNvPr>
          <p:cNvSpPr txBox="1"/>
          <p:nvPr/>
        </p:nvSpPr>
        <p:spPr>
          <a:xfrm>
            <a:off x="694403" y="2547509"/>
            <a:ext cx="7881005" cy="3502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ETL 1 – Carga a partir de arquivo CSV local</a:t>
            </a:r>
            <a:endParaRPr lang="pt-B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Descrição</a:t>
            </a:r>
            <a:r>
              <a:rPr lang="pt-B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pt-B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Processo ETL responsável por ler um arquivo CSV contendo dados de produtos da Nike, realizar a limpeza e transformação dos dados, e realizar a carga desses registros para uma tabela chamada TBL_NIKE_SHOES no Oracle.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3F21E61-F9A4-C665-0660-EE6FCBAFBE1F}"/>
              </a:ext>
            </a:extLst>
          </p:cNvPr>
          <p:cNvSpPr txBox="1"/>
          <p:nvPr/>
        </p:nvSpPr>
        <p:spPr>
          <a:xfrm>
            <a:off x="457200" y="9639300"/>
            <a:ext cx="4680606" cy="81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Fonte: </a:t>
            </a:r>
            <a:r>
              <a:rPr lang="en-US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Arquivo</a:t>
            </a:r>
            <a:r>
              <a:rPr lang="en-US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nike_shoes_sales.csv (local)</a:t>
            </a:r>
            <a:endParaRPr lang="pt-BR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0E58BB-97F2-CAA7-1FA9-A276F3FECEDA}"/>
              </a:ext>
            </a:extLst>
          </p:cNvPr>
          <p:cNvSpPr txBox="1"/>
          <p:nvPr/>
        </p:nvSpPr>
        <p:spPr>
          <a:xfrm>
            <a:off x="9782647" y="3046640"/>
            <a:ext cx="8490605" cy="408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Etapas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realizadas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Leitura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 CSV com Pandas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Normalização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dos </a:t>
            </a: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nomes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colunas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Remoção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nulos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 </a:t>
            </a: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duplicados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Mapeamento explícito dos tipos de dados para Oracle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Criação automática da tabela no Oracle (com suporte a CLOB)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Inserção dos dados com </a:t>
            </a:r>
            <a:r>
              <a:rPr lang="pt-BR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to_sql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8DD2D62-7C6E-B2D6-4FC3-BB75321328DA}"/>
              </a:ext>
            </a:extLst>
          </p:cNvPr>
          <p:cNvSpPr txBox="1"/>
          <p:nvPr/>
        </p:nvSpPr>
        <p:spPr>
          <a:xfrm>
            <a:off x="2294603" y="5874956"/>
            <a:ext cx="4680606" cy="313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Tecnologias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 3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Pandas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SQLAlchemy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Oracle Instant Client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Banco Oracle </a:t>
            </a: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remoto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1778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FFB004-DD51-7C3B-3912-96DB329C6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D3F3135-2A67-95C8-5E9B-E4F22E1688A7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B418D1-1178-B09E-C994-A10DB3A59811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7185F63-7F32-489D-6B4A-6D3905300219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789B06E-82C4-2B22-868E-75D792E97795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BCE9BF1-597F-130E-992D-FF0E35C7AEF4}"/>
              </a:ext>
            </a:extLst>
          </p:cNvPr>
          <p:cNvSpPr txBox="1"/>
          <p:nvPr/>
        </p:nvSpPr>
        <p:spPr>
          <a:xfrm>
            <a:off x="0" y="476867"/>
            <a:ext cx="60960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Processo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ETL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2B7EB9-4C24-BA9C-77EF-C86AD6B15A4C}"/>
              </a:ext>
            </a:extLst>
          </p:cNvPr>
          <p:cNvSpPr txBox="1"/>
          <p:nvPr/>
        </p:nvSpPr>
        <p:spPr>
          <a:xfrm>
            <a:off x="653395" y="1364097"/>
            <a:ext cx="14088975" cy="828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Automatizar o processo de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extração, transformação e carga (ETL)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dados de diferentes fontes para um banco de dados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Oracle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utilizando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SQLAlchemy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e, em um dos casos, a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 oficial do </a:t>
            </a:r>
            <a:r>
              <a:rPr lang="pt-BR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AEE2BB-83F4-F3FE-898A-2683A436BCA3}"/>
              </a:ext>
            </a:extLst>
          </p:cNvPr>
          <p:cNvSpPr txBox="1"/>
          <p:nvPr/>
        </p:nvSpPr>
        <p:spPr>
          <a:xfrm>
            <a:off x="653395" y="2179075"/>
            <a:ext cx="1828800" cy="63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ETL 1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346E25E0-26A5-09B6-4D53-01AEBBFE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0510"/>
            <a:ext cx="14769349" cy="79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4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795B-4DB2-DFBF-CFD2-5F081EAF5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689DCE-D0C0-B75C-09AE-184C915402B5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D2097D-4C3B-B7A4-BFA0-191FBD8EF56B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72FEB7-AE87-3500-3082-5818EADE3ADE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B4B1134-C84A-237D-8FA2-E9E0ED218871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615AFE-C4C7-DD3C-A1F3-54D4F4D53E3B}"/>
              </a:ext>
            </a:extLst>
          </p:cNvPr>
          <p:cNvSpPr txBox="1"/>
          <p:nvPr/>
        </p:nvSpPr>
        <p:spPr>
          <a:xfrm>
            <a:off x="0" y="476867"/>
            <a:ext cx="60960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Processo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ETL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4F99C2-E632-879C-3F6B-2A3582FAF199}"/>
              </a:ext>
            </a:extLst>
          </p:cNvPr>
          <p:cNvSpPr txBox="1"/>
          <p:nvPr/>
        </p:nvSpPr>
        <p:spPr>
          <a:xfrm>
            <a:off x="653395" y="1364097"/>
            <a:ext cx="14088975" cy="828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Automatizar o processo de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extração, transformação e carga (ETL)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dados de diferentes fontes para um banco de dados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Oracle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utilizando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SQLAlchemy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e, em um dos casos, a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 oficial do </a:t>
            </a:r>
            <a:r>
              <a:rPr lang="pt-BR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0EEAAF-D60D-1B3D-6559-7E494FD12653}"/>
              </a:ext>
            </a:extLst>
          </p:cNvPr>
          <p:cNvSpPr txBox="1"/>
          <p:nvPr/>
        </p:nvSpPr>
        <p:spPr>
          <a:xfrm>
            <a:off x="715749" y="2739329"/>
            <a:ext cx="7881005" cy="2651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ETL 2 – </a:t>
            </a:r>
            <a:r>
              <a:rPr lang="pt-BR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Carga automática a partir da API do </a:t>
            </a:r>
            <a:r>
              <a:rPr lang="pt-BR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</a:t>
            </a:r>
            <a:endParaRPr lang="pt-B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Descrição</a:t>
            </a:r>
            <a:r>
              <a:rPr lang="pt-B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pt-B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ETL completo que se conecta à </a:t>
            </a:r>
            <a:r>
              <a:rPr lang="pt-BR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 pública do </a:t>
            </a:r>
            <a:r>
              <a:rPr lang="pt-BR" sz="24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</a:t>
            </a:r>
            <a:r>
              <a:rPr lang="pt-BR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realiza o download de um </a:t>
            </a:r>
            <a:r>
              <a:rPr lang="pt-BR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pt-BR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sobre produtos Nike </a:t>
            </a:r>
            <a:r>
              <a:rPr lang="pt-BR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r>
              <a:rPr lang="pt-BR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Adidas, transforma os dados e carrega em uma tabela chamada TBL_COMPARATIVO no banco Oracle.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3855F2-0A62-2AA1-AD06-54C229D48CB0}"/>
              </a:ext>
            </a:extLst>
          </p:cNvPr>
          <p:cNvSpPr txBox="1"/>
          <p:nvPr/>
        </p:nvSpPr>
        <p:spPr>
          <a:xfrm>
            <a:off x="457200" y="9639300"/>
            <a:ext cx="4680606" cy="123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Dataset: </a:t>
            </a:r>
            <a:r>
              <a:rPr lang="en-US" sz="1800" i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Nike vs Adidas (Kaggle)</a:t>
            </a:r>
            <a:endParaRPr lang="pt-BR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pt-BR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C63980-A1EE-1D09-3CC2-00A3C3272F68}"/>
              </a:ext>
            </a:extLst>
          </p:cNvPr>
          <p:cNvSpPr txBox="1"/>
          <p:nvPr/>
        </p:nvSpPr>
        <p:spPr>
          <a:xfrm>
            <a:off x="9158748" y="2857500"/>
            <a:ext cx="8490605" cy="408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Etapas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realizadas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Autenticação na API do </a:t>
            </a:r>
            <a:r>
              <a:rPr lang="pt-BR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via token local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Download e </a:t>
            </a: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descompactação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 dataset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Leitura e transformação dos dados (limpeza, renomeação)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Mapeamento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dinâmico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dos tipos de dados para Oracle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Geração automática da estrutura SQL da tabela baseada no </a:t>
            </a:r>
            <a:r>
              <a:rPr lang="pt-BR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DataFrame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Criação da tabela no Oracle e carga de dados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5B82A58-0E6B-5B26-904F-4EDBE145543C}"/>
              </a:ext>
            </a:extLst>
          </p:cNvPr>
          <p:cNvSpPr txBox="1"/>
          <p:nvPr/>
        </p:nvSpPr>
        <p:spPr>
          <a:xfrm>
            <a:off x="694404" y="5956772"/>
            <a:ext cx="4680606" cy="313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Tecnologias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 3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Pandas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SQLAlchemy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Oracle Instant Client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 API</a:t>
            </a:r>
            <a:endParaRPr lang="pt-BR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A5EE48-9F09-4323-9E90-7545768F59BC}"/>
              </a:ext>
            </a:extLst>
          </p:cNvPr>
          <p:cNvSpPr txBox="1"/>
          <p:nvPr/>
        </p:nvSpPr>
        <p:spPr>
          <a:xfrm>
            <a:off x="9372600" y="7265655"/>
            <a:ext cx="8490605" cy="15507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15000"/>
              </a:lnSpc>
              <a:spcAft>
                <a:spcPts val="800"/>
              </a:spcAft>
              <a:buNone/>
              <a:defRPr sz="24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 err="1"/>
              <a:t>Diferenciais</a:t>
            </a:r>
            <a:r>
              <a:rPr lang="en-US" dirty="0"/>
              <a:t>:</a:t>
            </a:r>
            <a:endParaRPr lang="pt-BR" dirty="0"/>
          </a:p>
          <a:p>
            <a:pPr algn="just"/>
            <a:r>
              <a:rPr lang="pt-BR" b="0" dirty="0"/>
              <a:t>Integração real-time com fonte externa (</a:t>
            </a:r>
            <a:r>
              <a:rPr lang="pt-BR" b="0" dirty="0" err="1"/>
              <a:t>Kaggle</a:t>
            </a:r>
            <a:r>
              <a:rPr lang="pt-BR" b="0" dirty="0"/>
              <a:t>)</a:t>
            </a:r>
          </a:p>
          <a:p>
            <a:pPr algn="just"/>
            <a:r>
              <a:rPr lang="pt-BR" b="0" dirty="0"/>
              <a:t>Geração de DDL automatizada baseada no conteúdo do CSV</a:t>
            </a:r>
          </a:p>
        </p:txBody>
      </p:sp>
    </p:spTree>
    <p:extLst>
      <p:ext uri="{BB962C8B-B14F-4D97-AF65-F5344CB8AC3E}">
        <p14:creationId xmlns:p14="http://schemas.microsoft.com/office/powerpoint/2010/main" val="408008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B4CFB-9073-5384-209D-B04536D38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2AD0DEC-ACB8-2198-F2F2-FC8E09F8A212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44C9B7-4B3E-41E6-8B8E-78DEEA3C5457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D5DA2A3-9EE5-D120-5784-FBB9A1FBA302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C28CC53-E9D8-E3A4-0F06-61D1DE307E22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4F48D89-BDB9-5D06-200E-B125415991C2}"/>
              </a:ext>
            </a:extLst>
          </p:cNvPr>
          <p:cNvSpPr txBox="1"/>
          <p:nvPr/>
        </p:nvSpPr>
        <p:spPr>
          <a:xfrm>
            <a:off x="0" y="476867"/>
            <a:ext cx="60960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Processo</a:t>
            </a: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 ETL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3759893-9730-8913-E90E-10F77BF5C3C0}"/>
              </a:ext>
            </a:extLst>
          </p:cNvPr>
          <p:cNvSpPr txBox="1"/>
          <p:nvPr/>
        </p:nvSpPr>
        <p:spPr>
          <a:xfrm>
            <a:off x="653395" y="1364097"/>
            <a:ext cx="14088975" cy="828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Automatizar o processo de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extração, transformação e carga (ETL)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dados de diferentes fontes para um banco de dados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Oracle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utilizando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SQLAlchemy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e, em um dos casos, a </a:t>
            </a:r>
            <a:r>
              <a:rPr lang="pt-B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 oficial do </a:t>
            </a:r>
            <a:r>
              <a:rPr lang="pt-BR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</a:t>
            </a:r>
            <a:r>
              <a:rPr lang="pt-B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9DC6D0-0D81-92CA-90E6-3BC09621BEC1}"/>
              </a:ext>
            </a:extLst>
          </p:cNvPr>
          <p:cNvSpPr txBox="1"/>
          <p:nvPr/>
        </p:nvSpPr>
        <p:spPr>
          <a:xfrm>
            <a:off x="653395" y="2179075"/>
            <a:ext cx="1828800" cy="63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ETL 2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3C8D0C43-1B9A-4AA8-3C67-6F6E09D3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328945"/>
            <a:ext cx="11125200" cy="79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94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02434-B16E-81E2-86BD-25004FE25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7A9945-478E-F2CC-581E-2A4955F148D6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ACA8D58-031F-BEE9-C4EB-31137B1D6F73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3518841-2D8D-FA55-D700-50BE750FD992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1027657-3E05-A75E-9493-63B2B71D318F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3B71DCA-C5F7-79AD-4DB4-D43584C7FFAC}"/>
              </a:ext>
            </a:extLst>
          </p:cNvPr>
          <p:cNvSpPr txBox="1"/>
          <p:nvPr/>
        </p:nvSpPr>
        <p:spPr>
          <a:xfrm>
            <a:off x="-452179" y="223007"/>
            <a:ext cx="5655903" cy="977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Protótipo</a:t>
            </a:r>
            <a:endParaRPr lang="en-US" sz="6000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ED1A7-C263-FFA6-E0A4-26E35E29556E}"/>
              </a:ext>
            </a:extLst>
          </p:cNvPr>
          <p:cNvSpPr txBox="1"/>
          <p:nvPr/>
        </p:nvSpPr>
        <p:spPr>
          <a:xfrm>
            <a:off x="479323" y="4020064"/>
            <a:ext cx="8686800" cy="2893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pPr algn="just"/>
            <a:r>
              <a:rPr lang="pt-BR" b="1" dirty="0"/>
              <a:t>			Funcionalidades: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Pesquisa inteligente para encontrar calçados que combinam com o estilo, necessidades e rotina do usuário.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Filtros de busca personalizados por tipo de calçado, faixa de preço e cor.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Sugestões baseadas em preferências descritas pelo próprio usuário.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9FB0210-0B6D-9E50-EAB4-A03E11DF8489}"/>
              </a:ext>
            </a:extLst>
          </p:cNvPr>
          <p:cNvSpPr txBox="1"/>
          <p:nvPr/>
        </p:nvSpPr>
        <p:spPr>
          <a:xfrm>
            <a:off x="10287000" y="3989338"/>
            <a:ext cx="73679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t-BR" sz="2400" b="1" dirty="0">
                <a:latin typeface="Aptos" panose="020B0004020202020204" pitchFamily="34" charset="0"/>
              </a:rPr>
              <a:t>			Design:</a:t>
            </a:r>
            <a:endParaRPr lang="pt-BR" sz="2400" dirty="0">
              <a:latin typeface="Aptos" panose="020B00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ptos" panose="020B0004020202020204" pitchFamily="34" charset="0"/>
              </a:rPr>
              <a:t>  Interface intuitiva e moderna, com layout clean.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ptos" panose="020B0004020202020204" pitchFamily="34" charset="0"/>
              </a:rPr>
              <a:t>  Utilização de tons suaves (azul claro) para uma experiência agradável.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ptos" panose="020B0004020202020204" pitchFamily="34" charset="0"/>
              </a:rPr>
              <a:t>  Botões de interação claros e foco em tornar a navegação simples e eficiente.</a:t>
            </a:r>
          </a:p>
        </p:txBody>
      </p:sp>
      <p:pic>
        <p:nvPicPr>
          <p:cNvPr id="13" name="Gráfico 12" descr="Internet com preenchimento sólido">
            <a:extLst>
              <a:ext uri="{FF2B5EF4-FFF2-40B4-BE49-F238E27FC236}">
                <a16:creationId xmlns:a16="http://schemas.microsoft.com/office/drawing/2014/main" id="{891F6C43-C0EE-335F-EFC3-BFACA7F1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4924" y="2312938"/>
            <a:ext cx="1828800" cy="1828800"/>
          </a:xfrm>
          <a:prstGeom prst="rect">
            <a:avLst/>
          </a:prstGeom>
        </p:spPr>
      </p:pic>
      <p:pic>
        <p:nvPicPr>
          <p:cNvPr id="15" name="Gráfico 14" descr="Lista de Verificação com preenchimento sólido">
            <a:extLst>
              <a:ext uri="{FF2B5EF4-FFF2-40B4-BE49-F238E27FC236}">
                <a16:creationId xmlns:a16="http://schemas.microsoft.com/office/drawing/2014/main" id="{D296E6F4-9514-90EF-2652-62607B0A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01600" y="2282212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3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7786BE-DF26-2EA0-2F74-F3484548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2142952-AE87-D823-7520-D601459F2B96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B2D34DB-9FF3-50C4-FD3C-7A5CBC490F56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E09CB8C-D0F9-8BAE-A7C1-7720420423A9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C29124C-5247-9C82-BBF3-780A25ACF40C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FAEB43-8422-61CF-5F6C-778910F08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68" y="1101862"/>
            <a:ext cx="16343790" cy="9185138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0F097B2-BB2F-89A1-B342-B33A6795A12E}"/>
              </a:ext>
            </a:extLst>
          </p:cNvPr>
          <p:cNvSpPr txBox="1"/>
          <p:nvPr/>
        </p:nvSpPr>
        <p:spPr>
          <a:xfrm>
            <a:off x="-452179" y="223007"/>
            <a:ext cx="5655903" cy="977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Protótipo</a:t>
            </a:r>
            <a:endParaRPr lang="en-US" sz="6000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094975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AFF3A7-9FE1-10E9-3D18-9A35233F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1CF0CB-7654-8BCC-352E-FC057FA69AD3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C2ED59-BF6F-9B6F-86B5-8F4B7A9B2E84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A4BE17F-3B20-6019-4149-8DBC4912468F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0942D17-9D92-DDBB-DA76-B1707916C409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72D0302-A531-542C-3F27-B4AA836CD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1119"/>
            <a:ext cx="16557037" cy="9291348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02D426AF-14F8-A6F7-AF90-49E27A902463}"/>
              </a:ext>
            </a:extLst>
          </p:cNvPr>
          <p:cNvSpPr txBox="1"/>
          <p:nvPr/>
        </p:nvSpPr>
        <p:spPr>
          <a:xfrm>
            <a:off x="-452179" y="223007"/>
            <a:ext cx="5655903" cy="977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Protótipo</a:t>
            </a:r>
            <a:endParaRPr lang="en-US" sz="6000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33772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3ADEA-5257-EDD2-4B5E-8433AB436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6CD3D01-C9C9-2FE7-4417-82DB59818F70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3D73BBD-7836-C370-7C5B-4703D7AAC500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3A664F-EDB7-188E-1CF3-635FF2E18652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CAC0B27-02D2-3083-CA81-53C53124A6E3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68FEB5-04BB-4742-1A9B-AE83FD411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9182"/>
            <a:ext cx="16489872" cy="9277818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5109D89-AB13-A50D-5185-535167260CFE}"/>
              </a:ext>
            </a:extLst>
          </p:cNvPr>
          <p:cNvSpPr txBox="1"/>
          <p:nvPr/>
        </p:nvSpPr>
        <p:spPr>
          <a:xfrm>
            <a:off x="-452179" y="223007"/>
            <a:ext cx="5655903" cy="977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Protótipo</a:t>
            </a:r>
            <a:endParaRPr lang="en-US" sz="6000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1547303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66EC4C-033C-6531-E541-E81777FA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AEFF9B-C65B-F33C-E7CA-AB9B2B4AA17D}"/>
              </a:ext>
            </a:extLst>
          </p:cNvPr>
          <p:cNvGrpSpPr/>
          <p:nvPr/>
        </p:nvGrpSpPr>
        <p:grpSpPr>
          <a:xfrm>
            <a:off x="14742371" y="-888045"/>
            <a:ext cx="2693978" cy="1897227"/>
            <a:chOff x="0" y="0"/>
            <a:chExt cx="1107478" cy="7799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6CDFF9B-08E7-06F5-6500-2CF07070D000}"/>
                </a:ext>
              </a:extLst>
            </p:cNvPr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3D05D2-B462-E44B-18EA-A97FBFDF54A2}"/>
                </a:ext>
              </a:extLst>
            </p:cNvPr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CE71502-1279-6F00-1864-842B3E3DAE28}"/>
              </a:ext>
            </a:extLst>
          </p:cNvPr>
          <p:cNvSpPr/>
          <p:nvPr/>
        </p:nvSpPr>
        <p:spPr>
          <a:xfrm>
            <a:off x="15377720" y="0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2483BAA-5112-3F5B-7283-BA0F87960401}"/>
              </a:ext>
            </a:extLst>
          </p:cNvPr>
          <p:cNvSpPr txBox="1"/>
          <p:nvPr/>
        </p:nvSpPr>
        <p:spPr>
          <a:xfrm>
            <a:off x="0" y="476867"/>
            <a:ext cx="815340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000" b="1" dirty="0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</a:t>
            </a:r>
            <a:r>
              <a:rPr lang="en-US" sz="6000" b="1" dirty="0" err="1">
                <a:solidFill>
                  <a:srgbClr val="062031"/>
                </a:solidFill>
                <a:latin typeface="Poppins Bold"/>
                <a:ea typeface="Poppins Bold"/>
                <a:cs typeface="Poppins Bold"/>
                <a:sym typeface="Poppins Bold"/>
              </a:rPr>
              <a:t>Inicial</a:t>
            </a:r>
            <a:endParaRPr lang="en-US" sz="6000" b="1" dirty="0">
              <a:solidFill>
                <a:srgbClr val="06203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7E003F-0DED-C865-D294-8F0B9B2C7539}"/>
              </a:ext>
            </a:extLst>
          </p:cNvPr>
          <p:cNvSpPr txBox="1"/>
          <p:nvPr/>
        </p:nvSpPr>
        <p:spPr>
          <a:xfrm>
            <a:off x="653396" y="1364097"/>
            <a:ext cx="1306260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Dashboard desenvolvido para análise inicial de dados extraídos do Excel, oferecendo visualizações e insights estratégicos.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FF6065B-D7D1-9ADB-8D27-0DDDF67299D0}"/>
              </a:ext>
            </a:extLst>
          </p:cNvPr>
          <p:cNvSpPr/>
          <p:nvPr/>
        </p:nvSpPr>
        <p:spPr>
          <a:xfrm>
            <a:off x="990600" y="2254906"/>
            <a:ext cx="15163800" cy="7917793"/>
          </a:xfrm>
          <a:prstGeom prst="rect">
            <a:avLst/>
          </a:prstGeom>
          <a:solidFill>
            <a:srgbClr val="2C8387"/>
          </a:solidFill>
          <a:ln>
            <a:solidFill>
              <a:srgbClr val="2C8387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6E12F18-C368-41E4-3E5A-537704DD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66" y="2343029"/>
            <a:ext cx="13821867" cy="7753471"/>
          </a:xfrm>
          <a:prstGeom prst="rect">
            <a:avLst/>
          </a:prstGeom>
        </p:spPr>
      </p:pic>
      <p:sp>
        <p:nvSpPr>
          <p:cNvPr id="19" name="CaixaDeTexto 18">
            <a:hlinkClick r:id="rId4" action="ppaction://hlinkfile"/>
            <a:extLst>
              <a:ext uri="{FF2B5EF4-FFF2-40B4-BE49-F238E27FC236}">
                <a16:creationId xmlns:a16="http://schemas.microsoft.com/office/drawing/2014/main" id="{F8BAD903-842D-F57D-A8A0-CE6933F712EA}"/>
              </a:ext>
            </a:extLst>
          </p:cNvPr>
          <p:cNvSpPr txBox="1"/>
          <p:nvPr/>
        </p:nvSpPr>
        <p:spPr>
          <a:xfrm>
            <a:off x="13411200" y="1942152"/>
            <a:ext cx="313271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2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b="1" i="1" dirty="0">
                <a:solidFill>
                  <a:prstClr val="black"/>
                </a:solidFill>
              </a:rPr>
              <a:t>Link do Relatório </a:t>
            </a:r>
            <a:r>
              <a:rPr lang="pt-BR" sz="1800" b="1" i="1" dirty="0" err="1">
                <a:solidFill>
                  <a:prstClr val="black"/>
                </a:solidFill>
              </a:rPr>
              <a:t>Footify</a:t>
            </a:r>
            <a:endParaRPr kumimoji="0" lang="pt-BR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07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898139">
            <a:off x="10051471" y="992200"/>
            <a:ext cx="10652498" cy="11741230"/>
          </a:xfrm>
          <a:custGeom>
            <a:avLst/>
            <a:gdLst/>
            <a:ahLst/>
            <a:cxnLst/>
            <a:rect l="l" t="t" r="r" b="b"/>
            <a:pathLst>
              <a:path w="10652498" h="11741230">
                <a:moveTo>
                  <a:pt x="0" y="0"/>
                </a:moveTo>
                <a:lnTo>
                  <a:pt x="10652498" y="0"/>
                </a:lnTo>
                <a:lnTo>
                  <a:pt x="10652498" y="11741230"/>
                </a:lnTo>
                <a:lnTo>
                  <a:pt x="0" y="1174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4742371" y="-524834"/>
            <a:ext cx="2693978" cy="1897227"/>
            <a:chOff x="0" y="0"/>
            <a:chExt cx="1107478" cy="7799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377720" y="15304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61875" y="2050714"/>
            <a:ext cx="1229397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58"/>
              </a:lnSpc>
            </a:pP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Hoje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em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dia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,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comprar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um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tênis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vai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muito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além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escolher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um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produto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que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agrade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visualmente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.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Os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consumidores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são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confrontados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com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uma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variedade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imensa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marcas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,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modelos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,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tecnologias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e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faixas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lang="en-US" sz="3200" dirty="0" err="1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preço</a:t>
            </a:r>
            <a:r>
              <a:rPr lang="en-US" sz="3200" dirty="0">
                <a:solidFill>
                  <a:srgbClr val="E5E1DA"/>
                </a:solidFill>
                <a:latin typeface="Aptos" panose="020B0004020202020204" pitchFamily="34" charset="0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9" name="Freeform 9"/>
          <p:cNvSpPr/>
          <p:nvPr/>
        </p:nvSpPr>
        <p:spPr>
          <a:xfrm>
            <a:off x="-1759845" y="64423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942975" y="717419"/>
            <a:ext cx="820102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CONTEXTUALIZAÇÃO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143161C-355A-EFBF-DA7C-A2A6656F7B84}"/>
              </a:ext>
            </a:extLst>
          </p:cNvPr>
          <p:cNvSpPr txBox="1"/>
          <p:nvPr/>
        </p:nvSpPr>
        <p:spPr>
          <a:xfrm>
            <a:off x="942975" y="6989289"/>
            <a:ext cx="12360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5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Para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encontrar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o ideal,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compradores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costumam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navegar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por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vários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sites 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lojas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online,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comparando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preços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características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além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buscar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informações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que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orientem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essa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decisão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4C5965E-415C-B6AA-61A5-542FB0611A8C}"/>
              </a:ext>
            </a:extLst>
          </p:cNvPr>
          <p:cNvSpPr txBox="1"/>
          <p:nvPr/>
        </p:nvSpPr>
        <p:spPr>
          <a:xfrm>
            <a:off x="942975" y="3899247"/>
            <a:ext cx="125317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5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Esse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processo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pesquisa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pode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ser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demorado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frustrante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, 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muitas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vezes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leva 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uma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experiência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compra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exaustiva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onde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consumidor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acaba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desistindo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optando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por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um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produto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que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não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atende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plenamente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suas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expectativas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. Essa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sobrecarga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opções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falta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direcionamento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afeta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tanto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consumidores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quanto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as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lojas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, que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perdem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oportunidades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vendas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devido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 à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experiência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5E1DA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19830">
            <a:off x="-284898" y="-2811573"/>
            <a:ext cx="17506249" cy="19295465"/>
          </a:xfrm>
          <a:custGeom>
            <a:avLst/>
            <a:gdLst/>
            <a:ahLst/>
            <a:cxnLst/>
            <a:rect l="l" t="t" r="r" b="b"/>
            <a:pathLst>
              <a:path w="17506249" h="19295465">
                <a:moveTo>
                  <a:pt x="0" y="0"/>
                </a:moveTo>
                <a:lnTo>
                  <a:pt x="17506249" y="0"/>
                </a:lnTo>
                <a:lnTo>
                  <a:pt x="17506249" y="19295465"/>
                </a:lnTo>
                <a:lnTo>
                  <a:pt x="0" y="1929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746053" y="3190858"/>
            <a:ext cx="2867087" cy="3645301"/>
            <a:chOff x="0" y="0"/>
            <a:chExt cx="1100884" cy="13996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4"/>
              <a:stretch>
                <a:fillRect l="-13571" r="-1357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42965" y="3190858"/>
            <a:ext cx="2867087" cy="3645301"/>
            <a:chOff x="0" y="0"/>
            <a:chExt cx="1100884" cy="13996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5"/>
              <a:stretch>
                <a:fillRect l="-24263" r="-2681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38702" y="3190858"/>
            <a:ext cx="2867087" cy="3645301"/>
            <a:chOff x="0" y="0"/>
            <a:chExt cx="1100884" cy="13996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6"/>
              <a:stretch>
                <a:fillRect l="-12786" r="-1278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34439" y="3190858"/>
            <a:ext cx="2867087" cy="3645301"/>
            <a:chOff x="0" y="0"/>
            <a:chExt cx="1100884" cy="13996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7"/>
              <a:stretch>
                <a:fillRect l="-13571" r="-1357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16793" y="3190858"/>
            <a:ext cx="2867087" cy="3645301"/>
            <a:chOff x="0" y="0"/>
            <a:chExt cx="1100884" cy="13996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8"/>
              <a:stretch>
                <a:fillRect l="-4579" r="-225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7065470" y="-535333"/>
            <a:ext cx="4450388" cy="4450388"/>
          </a:xfrm>
          <a:custGeom>
            <a:avLst/>
            <a:gdLst/>
            <a:ahLst/>
            <a:cxnLst/>
            <a:rect l="l" t="t" r="r" b="b"/>
            <a:pathLst>
              <a:path w="4450388" h="4450388">
                <a:moveTo>
                  <a:pt x="0" y="0"/>
                </a:moveTo>
                <a:lnTo>
                  <a:pt x="4450388" y="0"/>
                </a:lnTo>
                <a:lnTo>
                  <a:pt x="4450388" y="4450388"/>
                </a:lnTo>
                <a:lnTo>
                  <a:pt x="0" y="4450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-307066" y="64276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10800000">
            <a:off x="14410955" y="-3045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746053" y="8100275"/>
            <a:ext cx="286708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RM 560350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053" y="7205799"/>
            <a:ext cx="223716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PEDRO H. STOLFI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6759" y="8100275"/>
            <a:ext cx="286708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RM559529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85403" y="7205799"/>
            <a:ext cx="18926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GRAZIELI CANDIDO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85696" y="8100275"/>
            <a:ext cx="286708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RM560203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95221" y="7205799"/>
            <a:ext cx="223716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MÁRCIO M. MORAES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4439" y="8427935"/>
            <a:ext cx="286708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RM559344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34439" y="7205799"/>
            <a:ext cx="2430926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REPRESENTANTE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RICHARD R. A. SANTOS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47428" y="8100275"/>
            <a:ext cx="286708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RM559738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16793" y="7205799"/>
            <a:ext cx="223716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EVERTON  C. SILVA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874710" y="-747391"/>
            <a:ext cx="18755979" cy="18669145"/>
          </a:xfrm>
          <a:custGeom>
            <a:avLst/>
            <a:gdLst/>
            <a:ahLst/>
            <a:cxnLst/>
            <a:rect l="l" t="t" r="r" b="b"/>
            <a:pathLst>
              <a:path w="18755979" h="18669145">
                <a:moveTo>
                  <a:pt x="0" y="0"/>
                </a:moveTo>
                <a:lnTo>
                  <a:pt x="18755979" y="0"/>
                </a:lnTo>
                <a:lnTo>
                  <a:pt x="18755979" y="18669145"/>
                </a:lnTo>
                <a:lnTo>
                  <a:pt x="0" y="18669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6326449">
            <a:off x="-341119" y="-629986"/>
            <a:ext cx="8740880" cy="9634236"/>
          </a:xfrm>
          <a:custGeom>
            <a:avLst/>
            <a:gdLst/>
            <a:ahLst/>
            <a:cxnLst/>
            <a:rect l="l" t="t" r="r" b="b"/>
            <a:pathLst>
              <a:path w="8740880" h="9634236">
                <a:moveTo>
                  <a:pt x="0" y="0"/>
                </a:moveTo>
                <a:lnTo>
                  <a:pt x="8740880" y="0"/>
                </a:lnTo>
                <a:lnTo>
                  <a:pt x="8740880" y="9634236"/>
                </a:lnTo>
                <a:lnTo>
                  <a:pt x="0" y="963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8810072" y="939576"/>
            <a:ext cx="9477928" cy="9477928"/>
          </a:xfrm>
          <a:custGeom>
            <a:avLst/>
            <a:gdLst/>
            <a:ahLst/>
            <a:cxnLst/>
            <a:rect l="l" t="t" r="r" b="b"/>
            <a:pathLst>
              <a:path w="9477928" h="9477928">
                <a:moveTo>
                  <a:pt x="0" y="0"/>
                </a:moveTo>
                <a:lnTo>
                  <a:pt x="9477928" y="0"/>
                </a:lnTo>
                <a:lnTo>
                  <a:pt x="9477928" y="9477928"/>
                </a:lnTo>
                <a:lnTo>
                  <a:pt x="0" y="94779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5400000">
            <a:off x="4870334" y="-3987512"/>
            <a:ext cx="8675984" cy="17259053"/>
          </a:xfrm>
          <a:custGeom>
            <a:avLst/>
            <a:gdLst/>
            <a:ahLst/>
            <a:cxnLst/>
            <a:rect l="l" t="t" r="r" b="b"/>
            <a:pathLst>
              <a:path w="8675984" h="17259053">
                <a:moveTo>
                  <a:pt x="0" y="0"/>
                </a:moveTo>
                <a:lnTo>
                  <a:pt x="8675984" y="0"/>
                </a:lnTo>
                <a:lnTo>
                  <a:pt x="8675984" y="17259053"/>
                </a:lnTo>
                <a:lnTo>
                  <a:pt x="0" y="17259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3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253773" y="4191894"/>
            <a:ext cx="8807469" cy="190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70"/>
              </a:lnSpc>
            </a:pPr>
            <a:r>
              <a:rPr lang="en-US" sz="12609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6669" y="882426"/>
            <a:ext cx="453537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Footify Company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874710" y="-747391"/>
            <a:ext cx="18755979" cy="18669145"/>
          </a:xfrm>
          <a:custGeom>
            <a:avLst/>
            <a:gdLst/>
            <a:ahLst/>
            <a:cxnLst/>
            <a:rect l="l" t="t" r="r" b="b"/>
            <a:pathLst>
              <a:path w="18755979" h="18669145">
                <a:moveTo>
                  <a:pt x="0" y="0"/>
                </a:moveTo>
                <a:lnTo>
                  <a:pt x="18755979" y="0"/>
                </a:lnTo>
                <a:lnTo>
                  <a:pt x="18755979" y="18669145"/>
                </a:lnTo>
                <a:lnTo>
                  <a:pt x="0" y="18669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948991">
            <a:off x="-2015787" y="4015055"/>
            <a:ext cx="8740880" cy="9634236"/>
          </a:xfrm>
          <a:custGeom>
            <a:avLst/>
            <a:gdLst/>
            <a:ahLst/>
            <a:cxnLst/>
            <a:rect l="l" t="t" r="r" b="b"/>
            <a:pathLst>
              <a:path w="8740880" h="9634236">
                <a:moveTo>
                  <a:pt x="0" y="0"/>
                </a:moveTo>
                <a:lnTo>
                  <a:pt x="8740880" y="0"/>
                </a:lnTo>
                <a:lnTo>
                  <a:pt x="8740880" y="9634237"/>
                </a:lnTo>
                <a:lnTo>
                  <a:pt x="0" y="963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4870334" y="-3987512"/>
            <a:ext cx="8675984" cy="17259053"/>
          </a:xfrm>
          <a:custGeom>
            <a:avLst/>
            <a:gdLst/>
            <a:ahLst/>
            <a:cxnLst/>
            <a:rect l="l" t="t" r="r" b="b"/>
            <a:pathLst>
              <a:path w="8675984" h="17259053">
                <a:moveTo>
                  <a:pt x="0" y="0"/>
                </a:moveTo>
                <a:lnTo>
                  <a:pt x="8675984" y="0"/>
                </a:lnTo>
                <a:lnTo>
                  <a:pt x="8675984" y="17259053"/>
                </a:lnTo>
                <a:lnTo>
                  <a:pt x="0" y="17259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699734" y="2468973"/>
            <a:ext cx="1520163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 b="1" u="sng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  <a:hlinkClick r:id="rId10" tooltip="https://www.ecommercebrasil.com.br/noticias/mais-de-70-dos-brasileiros-abandonam-suas-compras-online-devido-a-insatisfacoes-com-a-experiencia-no-site-ou-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HTTPS://WWW.ECOMMERCEBRASIL.COM.BR/NOTICIAS/MAIS-DE-70-DOS-BRASILEIROS-ABANDONAM-SUAS-COMPRAS-ONLINE-DEVIDO-A-INSATISFACOES-COM-A-EXPERIENCIA-NO-SITE-OU-APP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6669" y="882426"/>
            <a:ext cx="6402539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Referências</a:t>
            </a:r>
            <a:r>
              <a:rPr lang="en-US" sz="27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301120" y="6426582"/>
            <a:ext cx="2405592" cy="2405592"/>
          </a:xfrm>
          <a:custGeom>
            <a:avLst/>
            <a:gdLst/>
            <a:ahLst/>
            <a:cxnLst/>
            <a:rect l="l" t="t" r="r" b="b"/>
            <a:pathLst>
              <a:path w="2405592" h="2405592">
                <a:moveTo>
                  <a:pt x="0" y="0"/>
                </a:moveTo>
                <a:lnTo>
                  <a:pt x="2405592" y="0"/>
                </a:lnTo>
                <a:lnTo>
                  <a:pt x="2405592" y="2405592"/>
                </a:lnTo>
                <a:lnTo>
                  <a:pt x="0" y="2405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8E195D-6341-9499-A91C-80D7E994939D}"/>
              </a:ext>
            </a:extLst>
          </p:cNvPr>
          <p:cNvSpPr txBox="1"/>
          <p:nvPr/>
        </p:nvSpPr>
        <p:spPr>
          <a:xfrm>
            <a:off x="1659340" y="3255580"/>
            <a:ext cx="11105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https://github.com/Footfy/Footify_solution</a:t>
            </a:r>
            <a:endParaRPr lang="pt-BR" sz="2000" b="1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96" y="423780"/>
            <a:ext cx="16979053" cy="9087405"/>
          </a:xfrm>
          <a:custGeom>
            <a:avLst/>
            <a:gdLst/>
            <a:ahLst/>
            <a:cxnLst/>
            <a:rect l="l" t="t" r="r" b="b"/>
            <a:pathLst>
              <a:path w="16979053" h="9087405">
                <a:moveTo>
                  <a:pt x="0" y="0"/>
                </a:moveTo>
                <a:lnTo>
                  <a:pt x="16979053" y="0"/>
                </a:lnTo>
                <a:lnTo>
                  <a:pt x="16979053" y="9087405"/>
                </a:lnTo>
                <a:lnTo>
                  <a:pt x="0" y="9087405"/>
                </a:lnTo>
                <a:lnTo>
                  <a:pt x="0" y="0"/>
                </a:lnTo>
                <a:close/>
              </a:path>
            </a:pathLst>
          </a:custGeom>
          <a:solidFill>
            <a:srgbClr val="D6E4E6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3" name="TextBox 3"/>
          <p:cNvSpPr txBox="1"/>
          <p:nvPr/>
        </p:nvSpPr>
        <p:spPr>
          <a:xfrm>
            <a:off x="3093959" y="910894"/>
            <a:ext cx="11613435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ysClr val="windowText" lastClr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INFORMAÇÕES DO PROBLEMA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59779" y="2271385"/>
            <a:ext cx="12248134" cy="321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767" lvl="1" indent="-274384" algn="just">
              <a:lnSpc>
                <a:spcPts val="3558"/>
              </a:lnSpc>
              <a:buFont typeface="Arial"/>
              <a:buChar char="•"/>
            </a:pP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O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problema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percebido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é o tempo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excessivo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e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cansativo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no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momento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escolha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e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compra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tênis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pois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envolve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marcas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,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características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, e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tamanhos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. Com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falta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informação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objetivas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e de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fácil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acesso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leva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os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consumidores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desistirem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da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compra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ou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adquirir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um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produto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que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não</a:t>
            </a:r>
            <a:r>
              <a:rPr lang="en-US" sz="2800" b="1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era o </a:t>
            </a:r>
            <a:r>
              <a:rPr lang="en-US" sz="2800" b="1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esperado</a:t>
            </a:r>
            <a:r>
              <a:rPr lang="en-US" sz="2800" b="1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.</a:t>
            </a:r>
            <a:r>
              <a:rPr lang="en-US" sz="2800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D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ados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mostram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que 24% dos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consumidores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desistem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da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compra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por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ausência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imagens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detalhadas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ou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especificações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precisas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do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produto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50254" y="6213377"/>
            <a:ext cx="12248134" cy="229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767" lvl="1" indent="-274384" algn="just">
              <a:lnSpc>
                <a:spcPts val="3558"/>
              </a:lnSpc>
              <a:buFont typeface="Arial"/>
              <a:buChar char="•"/>
            </a:pP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Além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disso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, 77% dos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brasileiros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abandonam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suas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compras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online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devido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à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experiência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insatisfatória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no site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ou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aplicativo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,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esse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cenário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representa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uma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perda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significativa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tanto para o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consumidor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e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quanto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para as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lojas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pois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os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consumidores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sentem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que a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necessidade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não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foi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atendida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e as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lojas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perdem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várias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vendas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por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conta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de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uma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experiência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dirty="0" err="1">
                <a:latin typeface="Aptos" panose="020B0004020202020204" pitchFamily="34" charset="0"/>
                <a:ea typeface="Poppins"/>
                <a:cs typeface="Poppins"/>
                <a:sym typeface="Poppins"/>
              </a:rPr>
              <a:t>insatisfatória</a:t>
            </a:r>
            <a:r>
              <a:rPr lang="en-US" sz="2800" u="none" strike="noStrike" dirty="0">
                <a:latin typeface="Aptos" panose="020B0004020202020204" pitchFamily="34" charset="0"/>
                <a:ea typeface="Poppins"/>
                <a:cs typeface="Poppins"/>
                <a:sym typeface="Poppins"/>
              </a:rPr>
              <a:t>.  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4419600" y="5753274"/>
            <a:ext cx="11674652" cy="4079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738975" y="3038854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9" y="0"/>
                </a:lnTo>
                <a:lnTo>
                  <a:pt x="1886579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2104925" y="3245736"/>
            <a:ext cx="142055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latin typeface="Computer Says No"/>
                <a:ea typeface="Computer Says No"/>
                <a:cs typeface="Computer Says No"/>
                <a:sym typeface="Computer Says No"/>
              </a:rPr>
              <a:t>24%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8905" y="6820947"/>
            <a:ext cx="142055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latin typeface="Computer Says No"/>
                <a:ea typeface="Computer Says No"/>
                <a:cs typeface="Computer Says No"/>
                <a:sym typeface="Computer Says No"/>
              </a:rPr>
              <a:t>77%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42371" y="-524834"/>
            <a:ext cx="2693978" cy="1897227"/>
            <a:chOff x="0" y="0"/>
            <a:chExt cx="1107478" cy="7799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77720" y="15304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729450" y="6617713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9" y="0"/>
                </a:lnTo>
                <a:lnTo>
                  <a:pt x="1886579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6000396">
            <a:off x="13908044" y="-6395449"/>
            <a:ext cx="10652498" cy="11741230"/>
          </a:xfrm>
          <a:custGeom>
            <a:avLst/>
            <a:gdLst/>
            <a:ahLst/>
            <a:cxnLst/>
            <a:rect l="l" t="t" r="r" b="b"/>
            <a:pathLst>
              <a:path w="10652498" h="11741230">
                <a:moveTo>
                  <a:pt x="0" y="0"/>
                </a:moveTo>
                <a:lnTo>
                  <a:pt x="10652497" y="0"/>
                </a:lnTo>
                <a:lnTo>
                  <a:pt x="10652497" y="11741230"/>
                </a:lnTo>
                <a:lnTo>
                  <a:pt x="0" y="1174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-1759845" y="64423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5610" y="3563940"/>
            <a:ext cx="2927356" cy="1626590"/>
            <a:chOff x="0" y="0"/>
            <a:chExt cx="4159440" cy="23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D6E4E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10130" y="4016953"/>
            <a:ext cx="2369957" cy="2371478"/>
            <a:chOff x="0" y="0"/>
            <a:chExt cx="3367440" cy="336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D6E4E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418405" y="4015433"/>
            <a:ext cx="2370464" cy="2368944"/>
            <a:chOff x="0" y="0"/>
            <a:chExt cx="3368160" cy="336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D6E4E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88683" y="5157086"/>
            <a:ext cx="2931917" cy="1624564"/>
            <a:chOff x="0" y="0"/>
            <a:chExt cx="4165920" cy="2308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D6E4E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12544" y="3593837"/>
            <a:ext cx="2927356" cy="1626590"/>
            <a:chOff x="0" y="0"/>
            <a:chExt cx="4159440" cy="23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D6E4E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7064" y="4046850"/>
            <a:ext cx="2369957" cy="2371478"/>
            <a:chOff x="0" y="0"/>
            <a:chExt cx="3367440" cy="336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D6E4E6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7639497" y="4091275"/>
            <a:ext cx="2322998" cy="2322998"/>
          </a:xfrm>
          <a:custGeom>
            <a:avLst/>
            <a:gdLst/>
            <a:ahLst/>
            <a:cxnLst/>
            <a:rect l="l" t="t" r="r" b="b"/>
            <a:pathLst>
              <a:path w="2322998" h="2322998">
                <a:moveTo>
                  <a:pt x="0" y="0"/>
                </a:moveTo>
                <a:lnTo>
                  <a:pt x="2322998" y="0"/>
                </a:lnTo>
                <a:lnTo>
                  <a:pt x="2322998" y="2322999"/>
                </a:lnTo>
                <a:lnTo>
                  <a:pt x="0" y="232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0435339" y="4045330"/>
            <a:ext cx="2370464" cy="2368944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D6E4E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05617" y="5186983"/>
            <a:ext cx="2931917" cy="1624564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D6E4E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643997" y="4042796"/>
            <a:ext cx="2369957" cy="2371478"/>
            <a:chOff x="0" y="0"/>
            <a:chExt cx="3367440" cy="336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D6E4E6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1" name="Freeform 21"/>
          <p:cNvSpPr/>
          <p:nvPr/>
        </p:nvSpPr>
        <p:spPr>
          <a:xfrm rot="5400000">
            <a:off x="1600605" y="4038406"/>
            <a:ext cx="2322998" cy="2322998"/>
          </a:xfrm>
          <a:custGeom>
            <a:avLst/>
            <a:gdLst/>
            <a:ahLst/>
            <a:cxnLst/>
            <a:rect l="l" t="t" r="r" b="b"/>
            <a:pathLst>
              <a:path w="2322998" h="2322998">
                <a:moveTo>
                  <a:pt x="0" y="0"/>
                </a:moveTo>
                <a:lnTo>
                  <a:pt x="2322998" y="0"/>
                </a:lnTo>
                <a:lnTo>
                  <a:pt x="2322998" y="2322998"/>
                </a:lnTo>
                <a:lnTo>
                  <a:pt x="0" y="2322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360588" y="4071089"/>
            <a:ext cx="2914710" cy="2914710"/>
          </a:xfrm>
          <a:custGeom>
            <a:avLst/>
            <a:gdLst/>
            <a:ahLst/>
            <a:cxnLst/>
            <a:rect l="l" t="t" r="r" b="b"/>
            <a:pathLst>
              <a:path w="2914710" h="2914710">
                <a:moveTo>
                  <a:pt x="0" y="0"/>
                </a:moveTo>
                <a:lnTo>
                  <a:pt x="2914710" y="0"/>
                </a:lnTo>
                <a:lnTo>
                  <a:pt x="2914710" y="2914711"/>
                </a:lnTo>
                <a:lnTo>
                  <a:pt x="0" y="2914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 rot="5400000">
            <a:off x="4422966" y="4038406"/>
            <a:ext cx="2322998" cy="2322998"/>
          </a:xfrm>
          <a:custGeom>
            <a:avLst/>
            <a:gdLst/>
            <a:ahLst/>
            <a:cxnLst/>
            <a:rect l="l" t="t" r="r" b="b"/>
            <a:pathLst>
              <a:path w="2322998" h="2322998">
                <a:moveTo>
                  <a:pt x="0" y="0"/>
                </a:moveTo>
                <a:lnTo>
                  <a:pt x="2322998" y="0"/>
                </a:lnTo>
                <a:lnTo>
                  <a:pt x="2322998" y="2322998"/>
                </a:lnTo>
                <a:lnTo>
                  <a:pt x="0" y="2322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4835555" y="4505821"/>
            <a:ext cx="1429213" cy="1429213"/>
          </a:xfrm>
          <a:custGeom>
            <a:avLst/>
            <a:gdLst/>
            <a:ahLst/>
            <a:cxnLst/>
            <a:rect l="l" t="t" r="r" b="b"/>
            <a:pathLst>
              <a:path w="1429213" h="1429213">
                <a:moveTo>
                  <a:pt x="0" y="0"/>
                </a:moveTo>
                <a:lnTo>
                  <a:pt x="1429214" y="0"/>
                </a:lnTo>
                <a:lnTo>
                  <a:pt x="1429214" y="1429213"/>
                </a:lnTo>
                <a:lnTo>
                  <a:pt x="0" y="1429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7941833" y="4436254"/>
            <a:ext cx="1582734" cy="1568346"/>
          </a:xfrm>
          <a:custGeom>
            <a:avLst/>
            <a:gdLst/>
            <a:ahLst/>
            <a:cxnLst/>
            <a:rect l="l" t="t" r="r" b="b"/>
            <a:pathLst>
              <a:path w="1582734" h="1568346">
                <a:moveTo>
                  <a:pt x="0" y="0"/>
                </a:moveTo>
                <a:lnTo>
                  <a:pt x="1582734" y="0"/>
                </a:lnTo>
                <a:lnTo>
                  <a:pt x="1582734" y="1568346"/>
                </a:lnTo>
                <a:lnTo>
                  <a:pt x="0" y="1568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 rot="5400000">
            <a:off x="10448026" y="4071089"/>
            <a:ext cx="2322998" cy="2322998"/>
          </a:xfrm>
          <a:custGeom>
            <a:avLst/>
            <a:gdLst/>
            <a:ahLst/>
            <a:cxnLst/>
            <a:rect l="l" t="t" r="r" b="b"/>
            <a:pathLst>
              <a:path w="2322998" h="2322998">
                <a:moveTo>
                  <a:pt x="0" y="0"/>
                </a:moveTo>
                <a:lnTo>
                  <a:pt x="2322998" y="0"/>
                </a:lnTo>
                <a:lnTo>
                  <a:pt x="2322998" y="2322999"/>
                </a:lnTo>
                <a:lnTo>
                  <a:pt x="0" y="232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>
            <a:off x="10620875" y="4715467"/>
            <a:ext cx="2002937" cy="1034244"/>
          </a:xfrm>
          <a:custGeom>
            <a:avLst/>
            <a:gdLst/>
            <a:ahLst/>
            <a:cxnLst/>
            <a:rect l="l" t="t" r="r" b="b"/>
            <a:pathLst>
              <a:path w="2002937" h="1034244">
                <a:moveTo>
                  <a:pt x="0" y="0"/>
                </a:moveTo>
                <a:lnTo>
                  <a:pt x="2002936" y="0"/>
                </a:lnTo>
                <a:lnTo>
                  <a:pt x="2002936" y="1034244"/>
                </a:lnTo>
                <a:lnTo>
                  <a:pt x="0" y="1034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rot="5400000">
            <a:off x="13647109" y="4091275"/>
            <a:ext cx="2322998" cy="2322998"/>
          </a:xfrm>
          <a:custGeom>
            <a:avLst/>
            <a:gdLst/>
            <a:ahLst/>
            <a:cxnLst/>
            <a:rect l="l" t="t" r="r" b="b"/>
            <a:pathLst>
              <a:path w="2322998" h="2322998">
                <a:moveTo>
                  <a:pt x="0" y="0"/>
                </a:moveTo>
                <a:lnTo>
                  <a:pt x="2322998" y="0"/>
                </a:lnTo>
                <a:lnTo>
                  <a:pt x="2322998" y="2322999"/>
                </a:lnTo>
                <a:lnTo>
                  <a:pt x="0" y="232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14018584" y="4475924"/>
            <a:ext cx="1569747" cy="1569747"/>
          </a:xfrm>
          <a:custGeom>
            <a:avLst/>
            <a:gdLst/>
            <a:ahLst/>
            <a:cxnLst/>
            <a:rect l="l" t="t" r="r" b="b"/>
            <a:pathLst>
              <a:path w="1569747" h="1569747">
                <a:moveTo>
                  <a:pt x="0" y="0"/>
                </a:moveTo>
                <a:lnTo>
                  <a:pt x="1569747" y="0"/>
                </a:lnTo>
                <a:lnTo>
                  <a:pt x="1569747" y="1569747"/>
                </a:lnTo>
                <a:lnTo>
                  <a:pt x="0" y="1569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TextBox 30"/>
          <p:cNvSpPr txBox="1"/>
          <p:nvPr/>
        </p:nvSpPr>
        <p:spPr>
          <a:xfrm>
            <a:off x="1394280" y="7369323"/>
            <a:ext cx="2801657" cy="1624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Usuário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acessa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platoforma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FOOTIFY, para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fazer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pesquisa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calçado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90325" y="6714975"/>
            <a:ext cx="2255237" cy="51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6"/>
              </a:lnSpc>
            </a:pPr>
            <a:r>
              <a:rPr lang="en-US" sz="2954" spc="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FOOTIFY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95937" y="2116879"/>
            <a:ext cx="3402235" cy="16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Usuário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coloca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informações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para a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busca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calçado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! Como,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preço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tramanho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utilidade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etc.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14988" y="1462714"/>
            <a:ext cx="2505612" cy="51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6"/>
              </a:lnSpc>
            </a:pPr>
            <a:r>
              <a:rPr lang="en-US" sz="2954" spc="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Infromações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47191" y="7269944"/>
            <a:ext cx="3658061" cy="2919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FOOTIFY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pesquisa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seu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banco de dados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abrangendo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diversos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e-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commerces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calçados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entregando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usuário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opções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sapatos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correspondem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as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informações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inseridas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07258" y="6714975"/>
            <a:ext cx="2255237" cy="51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6"/>
              </a:lnSpc>
            </a:pPr>
            <a:r>
              <a:rPr lang="en-US" sz="2954" spc="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Pesquisa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73390" y="1666430"/>
            <a:ext cx="3470608" cy="22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Depois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pesquisa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FOOTIFY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melhor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calçado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para o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usuario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realizar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de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acordo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 as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informações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inseridas</a:t>
            </a:r>
            <a:endParaRPr lang="en-US" sz="1852" spc="18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781075" y="1191678"/>
            <a:ext cx="2255237" cy="51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6"/>
              </a:lnSpc>
            </a:pPr>
            <a:r>
              <a:rPr lang="en-US" sz="2954" spc="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Pronto!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45310" y="7399220"/>
            <a:ext cx="2801657" cy="13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Usuário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estresse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de forma </a:t>
            </a:r>
            <a:r>
              <a:rPr lang="en-US" sz="1852" spc="1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rápida</a:t>
            </a:r>
            <a:r>
              <a:rPr lang="en-US" sz="1852" spc="1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simples!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841355" y="6744872"/>
            <a:ext cx="2255237" cy="51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6"/>
              </a:lnSpc>
            </a:pPr>
            <a:r>
              <a:rPr lang="en-US" sz="2954" spc="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Compra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4742371" y="-524834"/>
            <a:ext cx="2693978" cy="1897227"/>
            <a:chOff x="0" y="0"/>
            <a:chExt cx="1107478" cy="7799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D6E4E6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5377720" y="106109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4" name="Freeform 44"/>
          <p:cNvSpPr/>
          <p:nvPr/>
        </p:nvSpPr>
        <p:spPr>
          <a:xfrm>
            <a:off x="-1759845" y="64423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55406" y="5130749"/>
            <a:ext cx="10095563" cy="681625"/>
            <a:chOff x="0" y="0"/>
            <a:chExt cx="2658914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8914" cy="179523"/>
            </a:xfrm>
            <a:custGeom>
              <a:avLst/>
              <a:gdLst/>
              <a:ahLst/>
              <a:cxnLst/>
              <a:rect l="l" t="t" r="r" b="b"/>
              <a:pathLst>
                <a:path w="2658914" h="179523">
                  <a:moveTo>
                    <a:pt x="49079" y="0"/>
                  </a:moveTo>
                  <a:lnTo>
                    <a:pt x="2609835" y="0"/>
                  </a:lnTo>
                  <a:cubicBezTo>
                    <a:pt x="2636940" y="0"/>
                    <a:pt x="2658914" y="21974"/>
                    <a:pt x="2658914" y="49079"/>
                  </a:cubicBezTo>
                  <a:lnTo>
                    <a:pt x="2658914" y="130443"/>
                  </a:lnTo>
                  <a:cubicBezTo>
                    <a:pt x="2658914" y="157549"/>
                    <a:pt x="2636940" y="179523"/>
                    <a:pt x="2609835" y="179523"/>
                  </a:cubicBezTo>
                  <a:lnTo>
                    <a:pt x="49079" y="179523"/>
                  </a:lnTo>
                  <a:cubicBezTo>
                    <a:pt x="21974" y="179523"/>
                    <a:pt x="0" y="157549"/>
                    <a:pt x="0" y="130443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6E4E6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58914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98106" y="860107"/>
            <a:ext cx="519964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 nos stakeholders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98106" y="1612894"/>
            <a:ext cx="7461194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solução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facilita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experiência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compra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consumidores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reduzindo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o tempo 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esforço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necessário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encontrar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tênis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ideal. Para as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lojas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a ferramenta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pode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aumentar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a taxa de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conversão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diminuindo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a taxa de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abandono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carrinho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melhorando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retenção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clientes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59170"/>
            <a:ext cx="585318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IMPACTOS DA SOLUÇÃO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98106" y="4659672"/>
            <a:ext cx="519964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 dirty="0" err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Viabilidade</a:t>
            </a:r>
            <a:r>
              <a:rPr lang="en-US" sz="2400" b="1" u="none" strike="noStrike" dirty="0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 e </a:t>
            </a:r>
            <a:r>
              <a:rPr lang="en-US" sz="2400" b="1" u="none" strike="noStrike" dirty="0" err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escalabilidade</a:t>
            </a:r>
            <a:endParaRPr lang="en-US" sz="2400" b="1" u="none" strike="noStrike" dirty="0">
              <a:solidFill>
                <a:srgbClr val="42E5A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742371" y="-524834"/>
            <a:ext cx="2693978" cy="1897227"/>
            <a:chOff x="0" y="0"/>
            <a:chExt cx="1107478" cy="7799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D6E4E6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77720" y="106109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8612251" y="990600"/>
            <a:ext cx="362824" cy="343693"/>
          </a:xfrm>
          <a:custGeom>
            <a:avLst/>
            <a:gdLst/>
            <a:ahLst/>
            <a:cxnLst/>
            <a:rect l="l" t="t" r="r" b="b"/>
            <a:pathLst>
              <a:path w="362824" h="343693">
                <a:moveTo>
                  <a:pt x="0" y="0"/>
                </a:moveTo>
                <a:lnTo>
                  <a:pt x="362824" y="0"/>
                </a:lnTo>
                <a:lnTo>
                  <a:pt x="362824" y="343693"/>
                </a:lnTo>
                <a:lnTo>
                  <a:pt x="0" y="343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9798106" y="5410242"/>
            <a:ext cx="7461194" cy="10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solução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utiliza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IA para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personalizar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as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recomendações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o que é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escalável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pode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ser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adaptado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diferentes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tipos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produtos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segmentos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mercado no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futuro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8105" y="7347695"/>
            <a:ext cx="519964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 dirty="0" err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Sustentabilidade</a:t>
            </a:r>
            <a:r>
              <a:rPr lang="en-US" sz="2400" b="1" u="none" strike="noStrike" dirty="0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 a </a:t>
            </a:r>
            <a:r>
              <a:rPr lang="en-US" sz="2400" b="1" u="none" strike="noStrike" dirty="0" err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longo</a:t>
            </a:r>
            <a:r>
              <a:rPr lang="en-US" sz="2400" b="1" u="none" strike="noStrike" dirty="0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00" b="1" u="none" strike="noStrike" dirty="0" err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prazo</a:t>
            </a:r>
            <a:endParaRPr lang="en-US" sz="2400" b="1" u="none" strike="noStrike" dirty="0">
              <a:solidFill>
                <a:srgbClr val="42E5A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98106" y="7878026"/>
            <a:ext cx="7461194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solução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pode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se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tornar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uma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ferramenta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essencial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consumidores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lojas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promovendo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uma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experiência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compra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mais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satisfatória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efetiva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. A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se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mantém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relevante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longo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do tempo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ao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adaptar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-se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às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preferências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em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constante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mudança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dos </a:t>
            </a:r>
            <a:r>
              <a:rPr lang="en-US" sz="20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consumidores</a:t>
            </a:r>
            <a:r>
              <a:rPr lang="en-US" sz="20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12251" y="7350601"/>
            <a:ext cx="362824" cy="343693"/>
          </a:xfrm>
          <a:custGeom>
            <a:avLst/>
            <a:gdLst/>
            <a:ahLst/>
            <a:cxnLst/>
            <a:rect l="l" t="t" r="r" b="b"/>
            <a:pathLst>
              <a:path w="362824" h="343693">
                <a:moveTo>
                  <a:pt x="0" y="0"/>
                </a:moveTo>
                <a:lnTo>
                  <a:pt x="362824" y="0"/>
                </a:lnTo>
                <a:lnTo>
                  <a:pt x="362824" y="343693"/>
                </a:lnTo>
                <a:lnTo>
                  <a:pt x="0" y="343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8612251" y="4799807"/>
            <a:ext cx="362824" cy="343693"/>
          </a:xfrm>
          <a:custGeom>
            <a:avLst/>
            <a:gdLst/>
            <a:ahLst/>
            <a:cxnLst/>
            <a:rect l="l" t="t" r="r" b="b"/>
            <a:pathLst>
              <a:path w="362824" h="343693">
                <a:moveTo>
                  <a:pt x="0" y="0"/>
                </a:moveTo>
                <a:lnTo>
                  <a:pt x="362824" y="0"/>
                </a:lnTo>
                <a:lnTo>
                  <a:pt x="362824" y="343693"/>
                </a:lnTo>
                <a:lnTo>
                  <a:pt x="0" y="343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224B2128-E597-E9D5-E310-442FA54C0D5B}"/>
              </a:ext>
            </a:extLst>
          </p:cNvPr>
          <p:cNvSpPr/>
          <p:nvPr/>
        </p:nvSpPr>
        <p:spPr>
          <a:xfrm rot="130724">
            <a:off x="-2167707" y="-1652474"/>
            <a:ext cx="10652498" cy="11741230"/>
          </a:xfrm>
          <a:custGeom>
            <a:avLst/>
            <a:gdLst/>
            <a:ahLst/>
            <a:cxnLst/>
            <a:rect l="l" t="t" r="r" b="b"/>
            <a:pathLst>
              <a:path w="10652498" h="11741230">
                <a:moveTo>
                  <a:pt x="0" y="0"/>
                </a:moveTo>
                <a:lnTo>
                  <a:pt x="10652498" y="0"/>
                </a:lnTo>
                <a:lnTo>
                  <a:pt x="10652498" y="11741230"/>
                </a:lnTo>
                <a:lnTo>
                  <a:pt x="0" y="1174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45881" y="4182136"/>
            <a:ext cx="10095563" cy="681625"/>
            <a:chOff x="0" y="0"/>
            <a:chExt cx="2658914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8914" cy="179523"/>
            </a:xfrm>
            <a:custGeom>
              <a:avLst/>
              <a:gdLst/>
              <a:ahLst/>
              <a:cxnLst/>
              <a:rect l="l" t="t" r="r" b="b"/>
              <a:pathLst>
                <a:path w="2658914" h="179523">
                  <a:moveTo>
                    <a:pt x="49079" y="0"/>
                  </a:moveTo>
                  <a:lnTo>
                    <a:pt x="2609835" y="0"/>
                  </a:lnTo>
                  <a:cubicBezTo>
                    <a:pt x="2636940" y="0"/>
                    <a:pt x="2658914" y="21974"/>
                    <a:pt x="2658914" y="49079"/>
                  </a:cubicBezTo>
                  <a:lnTo>
                    <a:pt x="2658914" y="130443"/>
                  </a:lnTo>
                  <a:cubicBezTo>
                    <a:pt x="2658914" y="157549"/>
                    <a:pt x="2636940" y="179523"/>
                    <a:pt x="2609835" y="179523"/>
                  </a:cubicBezTo>
                  <a:lnTo>
                    <a:pt x="49079" y="179523"/>
                  </a:lnTo>
                  <a:cubicBezTo>
                    <a:pt x="21974" y="179523"/>
                    <a:pt x="0" y="157549"/>
                    <a:pt x="0" y="130443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6E4E6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58914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98106" y="850582"/>
            <a:ext cx="5199649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 ambiental e social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98106" y="1382076"/>
            <a:ext cx="7461194" cy="184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pode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reduzir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número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devoluções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trocas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ajudar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consumidores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escolherem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produto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certo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desde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início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. Com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isso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há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um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potencial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impacto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positivo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logística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reversa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sustentabilidade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59170"/>
            <a:ext cx="585318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IMPACTOS DA SOLUÇÃO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98106" y="4024311"/>
            <a:ext cx="5199649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Métricas de avaliação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42371" y="-524834"/>
            <a:ext cx="2693978" cy="1897227"/>
            <a:chOff x="0" y="0"/>
            <a:chExt cx="1107478" cy="7799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7478" cy="779938"/>
            </a:xfrm>
            <a:custGeom>
              <a:avLst/>
              <a:gdLst/>
              <a:ahLst/>
              <a:cxnLst/>
              <a:rect l="l" t="t" r="r" b="b"/>
              <a:pathLst>
                <a:path w="1107478" h="77993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633375"/>
                  </a:lnTo>
                  <a:cubicBezTo>
                    <a:pt x="1107478" y="714320"/>
                    <a:pt x="1041859" y="779938"/>
                    <a:pt x="960914" y="779938"/>
                  </a:cubicBezTo>
                  <a:lnTo>
                    <a:pt x="146563" y="779938"/>
                  </a:lnTo>
                  <a:cubicBezTo>
                    <a:pt x="65619" y="779938"/>
                    <a:pt x="0" y="714320"/>
                    <a:pt x="0" y="63337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D6E4E6">
                <a:alpha val="2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07478" cy="8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77720" y="106109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80"/>
                </a:lnTo>
                <a:lnTo>
                  <a:pt x="0" y="142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8612251" y="990600"/>
            <a:ext cx="362824" cy="343693"/>
          </a:xfrm>
          <a:custGeom>
            <a:avLst/>
            <a:gdLst/>
            <a:ahLst/>
            <a:cxnLst/>
            <a:rect l="l" t="t" r="r" b="b"/>
            <a:pathLst>
              <a:path w="362824" h="343693">
                <a:moveTo>
                  <a:pt x="0" y="0"/>
                </a:moveTo>
                <a:lnTo>
                  <a:pt x="362824" y="0"/>
                </a:lnTo>
                <a:lnTo>
                  <a:pt x="362824" y="343693"/>
                </a:lnTo>
                <a:lnTo>
                  <a:pt x="0" y="343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9798106" y="4593907"/>
            <a:ext cx="7461194" cy="147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Para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medir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sucesso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solução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podem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ser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utilizados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indicadores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como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o tempo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médio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gasto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a taxa de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conversão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a taxa de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abandono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carrinho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e a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satisfação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dos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usuários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8106" y="7128669"/>
            <a:ext cx="5199649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Participação</a:t>
            </a:r>
            <a:r>
              <a:rPr lang="en-US" sz="2500" b="1" dirty="0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 da </a:t>
            </a:r>
            <a:r>
              <a:rPr lang="en-US" sz="2500" b="1" dirty="0" err="1">
                <a:solidFill>
                  <a:srgbClr val="42E5AF"/>
                </a:solidFill>
                <a:latin typeface="Poppins Bold"/>
                <a:ea typeface="Poppins Bold"/>
                <a:cs typeface="Poppins Bold"/>
                <a:sym typeface="Poppins Bold"/>
              </a:rPr>
              <a:t>comunidade</a:t>
            </a:r>
            <a:endParaRPr lang="en-US" sz="2500" b="1" dirty="0">
              <a:solidFill>
                <a:srgbClr val="42E5A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98106" y="7564914"/>
            <a:ext cx="7461194" cy="1098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envolvimento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dos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consumidores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personalização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experiência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compra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através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do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fornecimento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preferências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e feedbacks,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fortalece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1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21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41334" y="7128669"/>
            <a:ext cx="362824" cy="343693"/>
          </a:xfrm>
          <a:custGeom>
            <a:avLst/>
            <a:gdLst/>
            <a:ahLst/>
            <a:cxnLst/>
            <a:rect l="l" t="t" r="r" b="b"/>
            <a:pathLst>
              <a:path w="362824" h="343693">
                <a:moveTo>
                  <a:pt x="0" y="0"/>
                </a:moveTo>
                <a:lnTo>
                  <a:pt x="362824" y="0"/>
                </a:lnTo>
                <a:lnTo>
                  <a:pt x="362824" y="343693"/>
                </a:lnTo>
                <a:lnTo>
                  <a:pt x="0" y="343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8621776" y="4084000"/>
            <a:ext cx="362824" cy="343693"/>
          </a:xfrm>
          <a:custGeom>
            <a:avLst/>
            <a:gdLst/>
            <a:ahLst/>
            <a:cxnLst/>
            <a:rect l="l" t="t" r="r" b="b"/>
            <a:pathLst>
              <a:path w="362824" h="343693">
                <a:moveTo>
                  <a:pt x="0" y="0"/>
                </a:moveTo>
                <a:lnTo>
                  <a:pt x="362824" y="0"/>
                </a:lnTo>
                <a:lnTo>
                  <a:pt x="362824" y="343693"/>
                </a:lnTo>
                <a:lnTo>
                  <a:pt x="0" y="343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CEA78837-A4A2-75D0-727C-0D1D269E2166}"/>
              </a:ext>
            </a:extLst>
          </p:cNvPr>
          <p:cNvSpPr/>
          <p:nvPr/>
        </p:nvSpPr>
        <p:spPr>
          <a:xfrm rot="130724">
            <a:off x="-2167707" y="-1652474"/>
            <a:ext cx="10652498" cy="11741230"/>
          </a:xfrm>
          <a:custGeom>
            <a:avLst/>
            <a:gdLst/>
            <a:ahLst/>
            <a:cxnLst/>
            <a:rect l="l" t="t" r="r" b="b"/>
            <a:pathLst>
              <a:path w="10652498" h="11741230">
                <a:moveTo>
                  <a:pt x="0" y="0"/>
                </a:moveTo>
                <a:lnTo>
                  <a:pt x="10652498" y="0"/>
                </a:lnTo>
                <a:lnTo>
                  <a:pt x="10652498" y="11741230"/>
                </a:lnTo>
                <a:lnTo>
                  <a:pt x="0" y="1174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572" y="-1805443"/>
            <a:ext cx="18419066" cy="18576232"/>
          </a:xfrm>
          <a:custGeom>
            <a:avLst/>
            <a:gdLst/>
            <a:ahLst/>
            <a:cxnLst/>
            <a:rect l="l" t="t" r="r" b="b"/>
            <a:pathLst>
              <a:path w="18419066" h="18576232">
                <a:moveTo>
                  <a:pt x="0" y="0"/>
                </a:moveTo>
                <a:lnTo>
                  <a:pt x="18419066" y="0"/>
                </a:lnTo>
                <a:lnTo>
                  <a:pt x="18419066" y="18576233"/>
                </a:lnTo>
                <a:lnTo>
                  <a:pt x="0" y="18576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t="-1514" b="-151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718623" y="662241"/>
            <a:ext cx="16540677" cy="8730456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1701" y="0"/>
                  </a:moveTo>
                  <a:lnTo>
                    <a:pt x="4094770" y="0"/>
                  </a:lnTo>
                  <a:cubicBezTo>
                    <a:pt x="4101233" y="0"/>
                    <a:pt x="4106471" y="5239"/>
                    <a:pt x="4106471" y="11701"/>
                  </a:cubicBezTo>
                  <a:lnTo>
                    <a:pt x="4106471" y="2155765"/>
                  </a:lnTo>
                  <a:cubicBezTo>
                    <a:pt x="4106471" y="2158869"/>
                    <a:pt x="4105239" y="2161845"/>
                    <a:pt x="4103044" y="2164039"/>
                  </a:cubicBezTo>
                  <a:cubicBezTo>
                    <a:pt x="4100850" y="2166234"/>
                    <a:pt x="4097874" y="2167467"/>
                    <a:pt x="4094770" y="2167467"/>
                  </a:cubicBezTo>
                  <a:lnTo>
                    <a:pt x="11701" y="2167467"/>
                  </a:lnTo>
                  <a:cubicBezTo>
                    <a:pt x="8598" y="2167467"/>
                    <a:pt x="5622" y="2166234"/>
                    <a:pt x="3427" y="2164039"/>
                  </a:cubicBezTo>
                  <a:cubicBezTo>
                    <a:pt x="1233" y="2161845"/>
                    <a:pt x="0" y="2158869"/>
                    <a:pt x="0" y="2155765"/>
                  </a:cubicBezTo>
                  <a:lnTo>
                    <a:pt x="0" y="11701"/>
                  </a:lnTo>
                  <a:cubicBezTo>
                    <a:pt x="0" y="8598"/>
                    <a:pt x="1233" y="5622"/>
                    <a:pt x="3427" y="3427"/>
                  </a:cubicBezTo>
                  <a:cubicBezTo>
                    <a:pt x="5622" y="1233"/>
                    <a:pt x="8598" y="0"/>
                    <a:pt x="11701" y="0"/>
                  </a:cubicBezTo>
                  <a:close/>
                </a:path>
              </a:pathLst>
            </a:custGeom>
            <a:solidFill>
              <a:srgbClr val="D6E4E6">
                <a:alpha val="8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6519" y="3423200"/>
            <a:ext cx="3273921" cy="5075194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47294" y="0"/>
                  </a:moveTo>
                  <a:lnTo>
                    <a:pt x="765506" y="0"/>
                  </a:lnTo>
                  <a:cubicBezTo>
                    <a:pt x="778049" y="0"/>
                    <a:pt x="790078" y="4983"/>
                    <a:pt x="798948" y="13852"/>
                  </a:cubicBezTo>
                  <a:cubicBezTo>
                    <a:pt x="807817" y="22722"/>
                    <a:pt x="812800" y="34751"/>
                    <a:pt x="812800" y="47294"/>
                  </a:cubicBezTo>
                  <a:lnTo>
                    <a:pt x="812800" y="1212699"/>
                  </a:lnTo>
                  <a:cubicBezTo>
                    <a:pt x="812800" y="1238819"/>
                    <a:pt x="791626" y="1259993"/>
                    <a:pt x="765506" y="1259993"/>
                  </a:cubicBezTo>
                  <a:lnTo>
                    <a:pt x="47294" y="1259993"/>
                  </a:lnTo>
                  <a:cubicBezTo>
                    <a:pt x="34751" y="1259993"/>
                    <a:pt x="22722" y="1255010"/>
                    <a:pt x="13852" y="1246141"/>
                  </a:cubicBezTo>
                  <a:cubicBezTo>
                    <a:pt x="4983" y="1237271"/>
                    <a:pt x="0" y="1225242"/>
                    <a:pt x="0" y="1212699"/>
                  </a:cubicBezTo>
                  <a:lnTo>
                    <a:pt x="0" y="47294"/>
                  </a:lnTo>
                  <a:cubicBezTo>
                    <a:pt x="0" y="34751"/>
                    <a:pt x="4983" y="22722"/>
                    <a:pt x="13852" y="13852"/>
                  </a:cubicBezTo>
                  <a:cubicBezTo>
                    <a:pt x="22722" y="4983"/>
                    <a:pt x="34751" y="0"/>
                    <a:pt x="47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C8387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26519" y="5167481"/>
            <a:ext cx="3273921" cy="538518"/>
            <a:chOff x="0" y="0"/>
            <a:chExt cx="812800" cy="1336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2C838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181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r>
                <a:rPr lang="en-US" sz="17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Eficiência operacional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38562" y="3346467"/>
            <a:ext cx="3273921" cy="5151925"/>
            <a:chOff x="0" y="-19050"/>
            <a:chExt cx="812800" cy="1279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87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47294" y="0"/>
                  </a:moveTo>
                  <a:lnTo>
                    <a:pt x="765506" y="0"/>
                  </a:lnTo>
                  <a:cubicBezTo>
                    <a:pt x="778049" y="0"/>
                    <a:pt x="790078" y="4983"/>
                    <a:pt x="798948" y="13852"/>
                  </a:cubicBezTo>
                  <a:cubicBezTo>
                    <a:pt x="807817" y="22722"/>
                    <a:pt x="812800" y="34751"/>
                    <a:pt x="812800" y="47294"/>
                  </a:cubicBezTo>
                  <a:lnTo>
                    <a:pt x="812800" y="1212699"/>
                  </a:lnTo>
                  <a:cubicBezTo>
                    <a:pt x="812800" y="1238819"/>
                    <a:pt x="791626" y="1259993"/>
                    <a:pt x="765506" y="1259993"/>
                  </a:cubicBezTo>
                  <a:lnTo>
                    <a:pt x="47294" y="1259993"/>
                  </a:lnTo>
                  <a:cubicBezTo>
                    <a:pt x="34751" y="1259993"/>
                    <a:pt x="22722" y="1255010"/>
                    <a:pt x="13852" y="1246141"/>
                  </a:cubicBezTo>
                  <a:cubicBezTo>
                    <a:pt x="4983" y="1237271"/>
                    <a:pt x="0" y="1225242"/>
                    <a:pt x="0" y="1212699"/>
                  </a:cubicBezTo>
                  <a:lnTo>
                    <a:pt x="0" y="47294"/>
                  </a:lnTo>
                  <a:cubicBezTo>
                    <a:pt x="0" y="34751"/>
                    <a:pt x="4983" y="22722"/>
                    <a:pt x="13852" y="13852"/>
                  </a:cubicBezTo>
                  <a:cubicBezTo>
                    <a:pt x="22722" y="4983"/>
                    <a:pt x="34751" y="0"/>
                    <a:pt x="47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C8387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38562" y="5167481"/>
            <a:ext cx="3273921" cy="538518"/>
            <a:chOff x="0" y="0"/>
            <a:chExt cx="812800" cy="1336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2C838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181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Melhoria de qualidade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5937" y="3423200"/>
            <a:ext cx="3273921" cy="5075194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47294" y="0"/>
                  </a:moveTo>
                  <a:lnTo>
                    <a:pt x="765506" y="0"/>
                  </a:lnTo>
                  <a:cubicBezTo>
                    <a:pt x="778049" y="0"/>
                    <a:pt x="790078" y="4983"/>
                    <a:pt x="798948" y="13852"/>
                  </a:cubicBezTo>
                  <a:cubicBezTo>
                    <a:pt x="807817" y="22722"/>
                    <a:pt x="812800" y="34751"/>
                    <a:pt x="812800" y="47294"/>
                  </a:cubicBezTo>
                  <a:lnTo>
                    <a:pt x="812800" y="1212699"/>
                  </a:lnTo>
                  <a:cubicBezTo>
                    <a:pt x="812800" y="1238819"/>
                    <a:pt x="791626" y="1259993"/>
                    <a:pt x="765506" y="1259993"/>
                  </a:cubicBezTo>
                  <a:lnTo>
                    <a:pt x="47294" y="1259993"/>
                  </a:lnTo>
                  <a:cubicBezTo>
                    <a:pt x="34751" y="1259993"/>
                    <a:pt x="22722" y="1255010"/>
                    <a:pt x="13852" y="1246141"/>
                  </a:cubicBezTo>
                  <a:cubicBezTo>
                    <a:pt x="4983" y="1237271"/>
                    <a:pt x="0" y="1225242"/>
                    <a:pt x="0" y="1212699"/>
                  </a:cubicBezTo>
                  <a:lnTo>
                    <a:pt x="0" y="47294"/>
                  </a:lnTo>
                  <a:cubicBezTo>
                    <a:pt x="0" y="34751"/>
                    <a:pt x="4983" y="22722"/>
                    <a:pt x="13852" y="13852"/>
                  </a:cubicBezTo>
                  <a:cubicBezTo>
                    <a:pt x="22722" y="4983"/>
                    <a:pt x="34751" y="0"/>
                    <a:pt x="47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C8387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5937" y="5167481"/>
            <a:ext cx="3273921" cy="538518"/>
            <a:chOff x="0" y="0"/>
            <a:chExt cx="812800" cy="1336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2C838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181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Decisão baseada em dados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57980" y="3423200"/>
            <a:ext cx="3273921" cy="5075194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47294" y="0"/>
                  </a:moveTo>
                  <a:lnTo>
                    <a:pt x="765506" y="0"/>
                  </a:lnTo>
                  <a:cubicBezTo>
                    <a:pt x="778049" y="0"/>
                    <a:pt x="790078" y="4983"/>
                    <a:pt x="798948" y="13852"/>
                  </a:cubicBezTo>
                  <a:cubicBezTo>
                    <a:pt x="807817" y="22722"/>
                    <a:pt x="812800" y="34751"/>
                    <a:pt x="812800" y="47294"/>
                  </a:cubicBezTo>
                  <a:lnTo>
                    <a:pt x="812800" y="1212699"/>
                  </a:lnTo>
                  <a:cubicBezTo>
                    <a:pt x="812800" y="1238819"/>
                    <a:pt x="791626" y="1259993"/>
                    <a:pt x="765506" y="1259993"/>
                  </a:cubicBezTo>
                  <a:lnTo>
                    <a:pt x="47294" y="1259993"/>
                  </a:lnTo>
                  <a:cubicBezTo>
                    <a:pt x="34751" y="1259993"/>
                    <a:pt x="22722" y="1255010"/>
                    <a:pt x="13852" y="1246141"/>
                  </a:cubicBezTo>
                  <a:cubicBezTo>
                    <a:pt x="4983" y="1237271"/>
                    <a:pt x="0" y="1225242"/>
                    <a:pt x="0" y="1212699"/>
                  </a:cubicBezTo>
                  <a:lnTo>
                    <a:pt x="0" y="47294"/>
                  </a:lnTo>
                  <a:cubicBezTo>
                    <a:pt x="0" y="34751"/>
                    <a:pt x="4983" y="22722"/>
                    <a:pt x="13852" y="13852"/>
                  </a:cubicBezTo>
                  <a:cubicBezTo>
                    <a:pt x="22722" y="4983"/>
                    <a:pt x="34751" y="0"/>
                    <a:pt x="47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C8387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57980" y="5167481"/>
            <a:ext cx="3273921" cy="538518"/>
            <a:chOff x="0" y="0"/>
            <a:chExt cx="812800" cy="13369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2C838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181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Agilidade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2683172" y="3534154"/>
            <a:ext cx="1493315" cy="1493315"/>
          </a:xfrm>
          <a:custGeom>
            <a:avLst/>
            <a:gdLst/>
            <a:ahLst/>
            <a:cxnLst/>
            <a:rect l="l" t="t" r="r" b="b"/>
            <a:pathLst>
              <a:path w="1493315" h="1493315">
                <a:moveTo>
                  <a:pt x="0" y="0"/>
                </a:moveTo>
                <a:lnTo>
                  <a:pt x="1493315" y="0"/>
                </a:lnTo>
                <a:lnTo>
                  <a:pt x="1493315" y="1493315"/>
                </a:lnTo>
                <a:lnTo>
                  <a:pt x="0" y="1493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TextBox 31"/>
          <p:cNvSpPr txBox="1"/>
          <p:nvPr/>
        </p:nvSpPr>
        <p:spPr>
          <a:xfrm>
            <a:off x="3194318" y="1411992"/>
            <a:ext cx="11569785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47"/>
              </a:lnSpc>
              <a:spcBef>
                <a:spcPct val="0"/>
              </a:spcBef>
            </a:pPr>
            <a:r>
              <a:rPr lang="en-US" sz="6000" spc="40" dirty="0">
                <a:solidFill>
                  <a:srgbClr val="010101"/>
                </a:solidFill>
                <a:latin typeface="Poppins Bold" panose="00000800000000000000" charset="0"/>
                <a:ea typeface="Archivo Black"/>
                <a:cs typeface="Poppins Bold" panose="00000800000000000000" charset="0"/>
                <a:sym typeface="Archivo Black"/>
              </a:rPr>
              <a:t>BENEFÍCIOS</a:t>
            </a:r>
          </a:p>
        </p:txBody>
      </p:sp>
      <p:sp>
        <p:nvSpPr>
          <p:cNvPr id="32" name="Freeform 32"/>
          <p:cNvSpPr/>
          <p:nvPr/>
        </p:nvSpPr>
        <p:spPr>
          <a:xfrm>
            <a:off x="6633582" y="3618508"/>
            <a:ext cx="1004205" cy="1408961"/>
          </a:xfrm>
          <a:custGeom>
            <a:avLst/>
            <a:gdLst/>
            <a:ahLst/>
            <a:cxnLst/>
            <a:rect l="l" t="t" r="r" b="b"/>
            <a:pathLst>
              <a:path w="1004205" h="1408961">
                <a:moveTo>
                  <a:pt x="0" y="0"/>
                </a:moveTo>
                <a:lnTo>
                  <a:pt x="1004205" y="0"/>
                </a:lnTo>
                <a:lnTo>
                  <a:pt x="1004205" y="1408961"/>
                </a:lnTo>
                <a:lnTo>
                  <a:pt x="0" y="140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3" name="Group 33"/>
          <p:cNvGrpSpPr/>
          <p:nvPr/>
        </p:nvGrpSpPr>
        <p:grpSpPr>
          <a:xfrm>
            <a:off x="14565322" y="-409776"/>
            <a:ext cx="2693978" cy="2387090"/>
            <a:chOff x="0" y="0"/>
            <a:chExt cx="1107478" cy="98131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7478" cy="981318"/>
            </a:xfrm>
            <a:custGeom>
              <a:avLst/>
              <a:gdLst/>
              <a:ahLst/>
              <a:cxnLst/>
              <a:rect l="l" t="t" r="r" b="b"/>
              <a:pathLst>
                <a:path w="1107478" h="981318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834755"/>
                  </a:lnTo>
                  <a:cubicBezTo>
                    <a:pt x="1107478" y="915699"/>
                    <a:pt x="1041859" y="981318"/>
                    <a:pt x="960914" y="981318"/>
                  </a:cubicBezTo>
                  <a:lnTo>
                    <a:pt x="146563" y="981318"/>
                  </a:lnTo>
                  <a:cubicBezTo>
                    <a:pt x="107692" y="981318"/>
                    <a:pt x="70413" y="965876"/>
                    <a:pt x="42927" y="938390"/>
                  </a:cubicBezTo>
                  <a:cubicBezTo>
                    <a:pt x="15441" y="910905"/>
                    <a:pt x="0" y="873626"/>
                    <a:pt x="0" y="834755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51765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107478" cy="1019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5200671" y="783769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80" y="0"/>
                </a:lnTo>
                <a:lnTo>
                  <a:pt x="1423280" y="1423279"/>
                </a:lnTo>
                <a:lnTo>
                  <a:pt x="0" y="142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0084715" y="3618508"/>
            <a:ext cx="1408961" cy="1408961"/>
          </a:xfrm>
          <a:custGeom>
            <a:avLst/>
            <a:gdLst/>
            <a:ahLst/>
            <a:cxnLst/>
            <a:rect l="l" t="t" r="r" b="b"/>
            <a:pathLst>
              <a:path w="1408961" h="1408961">
                <a:moveTo>
                  <a:pt x="0" y="0"/>
                </a:moveTo>
                <a:lnTo>
                  <a:pt x="1408961" y="0"/>
                </a:lnTo>
                <a:lnTo>
                  <a:pt x="1408961" y="1408961"/>
                </a:lnTo>
                <a:lnTo>
                  <a:pt x="0" y="1408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13483733" y="3505579"/>
            <a:ext cx="1861794" cy="1805740"/>
          </a:xfrm>
          <a:custGeom>
            <a:avLst/>
            <a:gdLst/>
            <a:ahLst/>
            <a:cxnLst/>
            <a:rect l="l" t="t" r="r" b="b"/>
            <a:pathLst>
              <a:path w="1861794" h="1805740">
                <a:moveTo>
                  <a:pt x="0" y="0"/>
                </a:moveTo>
                <a:lnTo>
                  <a:pt x="1861795" y="0"/>
                </a:lnTo>
                <a:lnTo>
                  <a:pt x="1861795" y="1805740"/>
                </a:lnTo>
                <a:lnTo>
                  <a:pt x="0" y="18057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TextBox 39"/>
          <p:cNvSpPr txBox="1"/>
          <p:nvPr/>
        </p:nvSpPr>
        <p:spPr>
          <a:xfrm>
            <a:off x="2088816" y="5881380"/>
            <a:ext cx="2887771" cy="152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5"/>
              </a:lnSpc>
              <a:spcBef>
                <a:spcPct val="0"/>
              </a:spcBef>
            </a:pP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Ao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automatizar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recomendação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busca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reduz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 tempo e o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esforço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necessário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para que o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consumidor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encontre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tênis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ideal.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70175" y="5725049"/>
            <a:ext cx="3040171" cy="130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5"/>
              </a:lnSpc>
              <a:spcBef>
                <a:spcPct val="0"/>
              </a:spcBef>
            </a:pP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personalização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recomendação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produtos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 base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perfis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dos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usuários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melhora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qualidade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experiência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compra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272910" y="5848988"/>
            <a:ext cx="3019975" cy="173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lnSpc>
                <a:spcPts val="1655"/>
              </a:lnSpc>
              <a:spcBef>
                <a:spcPct val="0"/>
              </a:spcBef>
              <a:defRPr sz="1400" spc="117">
                <a:solidFill>
                  <a:srgbClr val="000000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dirty="0">
                <a:sym typeface="Poppins"/>
              </a:rPr>
              <a:t>A </a:t>
            </a:r>
            <a:r>
              <a:rPr lang="en-US" dirty="0" err="1">
                <a:sym typeface="Poppins"/>
              </a:rPr>
              <a:t>plataforma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utiliza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algoritmos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avançados</a:t>
            </a:r>
            <a:r>
              <a:rPr lang="en-US" dirty="0">
                <a:sym typeface="Poppins"/>
              </a:rPr>
              <a:t> para </a:t>
            </a:r>
            <a:r>
              <a:rPr lang="en-US" dirty="0" err="1">
                <a:sym typeface="Poppins"/>
              </a:rPr>
              <a:t>coletar</a:t>
            </a:r>
            <a:r>
              <a:rPr lang="en-US" dirty="0">
                <a:sym typeface="Poppins"/>
              </a:rPr>
              <a:t> e </a:t>
            </a:r>
            <a:r>
              <a:rPr lang="en-US" dirty="0" err="1">
                <a:sym typeface="Poppins"/>
              </a:rPr>
              <a:t>analisar</a:t>
            </a:r>
            <a:r>
              <a:rPr lang="en-US" dirty="0">
                <a:sym typeface="Poppins"/>
              </a:rPr>
              <a:t> dados dos </a:t>
            </a:r>
            <a:r>
              <a:rPr lang="en-US" dirty="0" err="1">
                <a:sym typeface="Poppins"/>
              </a:rPr>
              <a:t>usuários</a:t>
            </a:r>
            <a:r>
              <a:rPr lang="en-US" dirty="0">
                <a:sym typeface="Poppins"/>
              </a:rPr>
              <a:t>, </a:t>
            </a:r>
            <a:r>
              <a:rPr lang="en-US" dirty="0" err="1">
                <a:sym typeface="Poppins"/>
              </a:rPr>
              <a:t>permitindo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decisões</a:t>
            </a:r>
            <a:r>
              <a:rPr lang="en-US" dirty="0">
                <a:sym typeface="Poppins"/>
              </a:rPr>
              <a:t> de </a:t>
            </a:r>
            <a:r>
              <a:rPr lang="en-US" dirty="0" err="1">
                <a:sym typeface="Poppins"/>
              </a:rPr>
              <a:t>compra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mais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informadas</a:t>
            </a:r>
            <a:r>
              <a:rPr lang="en-US" dirty="0">
                <a:sym typeface="Poppins"/>
              </a:rPr>
              <a:t>. </a:t>
            </a:r>
            <a:r>
              <a:rPr lang="en-US" dirty="0" err="1">
                <a:sym typeface="Poppins"/>
              </a:rPr>
              <a:t>Isso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não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apenas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melhora</a:t>
            </a:r>
            <a:r>
              <a:rPr lang="en-US" dirty="0">
                <a:sym typeface="Poppins"/>
              </a:rPr>
              <a:t> a </a:t>
            </a:r>
            <a:r>
              <a:rPr lang="en-US" dirty="0" err="1">
                <a:sym typeface="Poppins"/>
              </a:rPr>
              <a:t>experiência</a:t>
            </a:r>
            <a:r>
              <a:rPr lang="en-US" dirty="0">
                <a:sym typeface="Poppins"/>
              </a:rPr>
              <a:t> individual, mas </a:t>
            </a:r>
            <a:r>
              <a:rPr lang="en-US" dirty="0" err="1">
                <a:sym typeface="Poppins"/>
              </a:rPr>
              <a:t>também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oferece</a:t>
            </a:r>
            <a:r>
              <a:rPr lang="en-US" dirty="0">
                <a:sym typeface="Poppins"/>
              </a:rPr>
              <a:t> insights </a:t>
            </a:r>
            <a:r>
              <a:rPr lang="en-US" dirty="0" err="1">
                <a:sym typeface="Poppins"/>
              </a:rPr>
              <a:t>valiosos</a:t>
            </a:r>
            <a:r>
              <a:rPr lang="en-US" dirty="0">
                <a:sym typeface="Poppins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916950" y="5881380"/>
            <a:ext cx="2995361" cy="173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lnSpc>
                <a:spcPts val="1655"/>
              </a:lnSpc>
              <a:spcBef>
                <a:spcPct val="0"/>
              </a:spcBef>
              <a:defRPr sz="1400" spc="117">
                <a:solidFill>
                  <a:srgbClr val="000000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dirty="0">
                <a:sym typeface="Poppins"/>
              </a:rPr>
              <a:t>A </a:t>
            </a:r>
            <a:r>
              <a:rPr lang="en-US" dirty="0" err="1">
                <a:sym typeface="Poppins"/>
              </a:rPr>
              <a:t>solução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proporciona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uma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experiência</a:t>
            </a:r>
            <a:r>
              <a:rPr lang="en-US" dirty="0">
                <a:sym typeface="Poppins"/>
              </a:rPr>
              <a:t> de </a:t>
            </a:r>
            <a:r>
              <a:rPr lang="en-US" dirty="0" err="1">
                <a:sym typeface="Poppins"/>
              </a:rPr>
              <a:t>compra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mais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ágil</a:t>
            </a:r>
            <a:r>
              <a:rPr lang="en-US" dirty="0">
                <a:sym typeface="Poppins"/>
              </a:rPr>
              <a:t>, </a:t>
            </a:r>
            <a:r>
              <a:rPr lang="en-US" dirty="0" err="1">
                <a:sym typeface="Poppins"/>
              </a:rPr>
              <a:t>otimizando</a:t>
            </a:r>
            <a:r>
              <a:rPr lang="en-US" dirty="0">
                <a:sym typeface="Poppins"/>
              </a:rPr>
              <a:t> a </a:t>
            </a:r>
            <a:r>
              <a:rPr lang="en-US" dirty="0" err="1">
                <a:sym typeface="Poppins"/>
              </a:rPr>
              <a:t>busca</a:t>
            </a:r>
            <a:r>
              <a:rPr lang="en-US" dirty="0">
                <a:sym typeface="Poppins"/>
              </a:rPr>
              <a:t> e </a:t>
            </a:r>
            <a:r>
              <a:rPr lang="en-US" dirty="0" err="1">
                <a:sym typeface="Poppins"/>
              </a:rPr>
              <a:t>filtragem</a:t>
            </a:r>
            <a:r>
              <a:rPr lang="en-US" dirty="0">
                <a:sym typeface="Poppins"/>
              </a:rPr>
              <a:t> de </a:t>
            </a:r>
            <a:r>
              <a:rPr lang="en-US" dirty="0" err="1">
                <a:sym typeface="Poppins"/>
              </a:rPr>
              <a:t>tênis</a:t>
            </a:r>
            <a:r>
              <a:rPr lang="en-US" dirty="0">
                <a:sym typeface="Poppins"/>
              </a:rPr>
              <a:t>. O </a:t>
            </a:r>
            <a:r>
              <a:rPr lang="en-US" dirty="0" err="1">
                <a:sym typeface="Poppins"/>
              </a:rPr>
              <a:t>usuário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pode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encontrar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rapidamente</a:t>
            </a:r>
            <a:r>
              <a:rPr lang="en-US" dirty="0">
                <a:sym typeface="Poppins"/>
              </a:rPr>
              <a:t> o que </a:t>
            </a:r>
            <a:r>
              <a:rPr lang="en-US" dirty="0" err="1">
                <a:sym typeface="Poppins"/>
              </a:rPr>
              <a:t>procura</a:t>
            </a:r>
            <a:r>
              <a:rPr lang="en-US" dirty="0">
                <a:sym typeface="Poppins"/>
              </a:rPr>
              <a:t>, </a:t>
            </a:r>
            <a:r>
              <a:rPr lang="en-US" dirty="0" err="1">
                <a:sym typeface="Poppins"/>
              </a:rPr>
              <a:t>sem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precisar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navegar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por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inúmeras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opções</a:t>
            </a:r>
            <a:r>
              <a:rPr lang="en-US" dirty="0">
                <a:sym typeface="Poppins"/>
              </a:rPr>
              <a:t> </a:t>
            </a:r>
            <a:r>
              <a:rPr lang="en-US" dirty="0" err="1">
                <a:sym typeface="Poppins"/>
              </a:rPr>
              <a:t>irrelevantes</a:t>
            </a:r>
            <a:r>
              <a:rPr lang="en-US" dirty="0"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572" y="-1805443"/>
            <a:ext cx="18419066" cy="18576232"/>
          </a:xfrm>
          <a:custGeom>
            <a:avLst/>
            <a:gdLst/>
            <a:ahLst/>
            <a:cxnLst/>
            <a:rect l="l" t="t" r="r" b="b"/>
            <a:pathLst>
              <a:path w="18419066" h="18576232">
                <a:moveTo>
                  <a:pt x="0" y="0"/>
                </a:moveTo>
                <a:lnTo>
                  <a:pt x="18419066" y="0"/>
                </a:lnTo>
                <a:lnTo>
                  <a:pt x="18419066" y="18576233"/>
                </a:lnTo>
                <a:lnTo>
                  <a:pt x="0" y="18576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t="-1514" b="-151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542144" y="778272"/>
            <a:ext cx="16540677" cy="8730456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1701" y="0"/>
                  </a:moveTo>
                  <a:lnTo>
                    <a:pt x="4094770" y="0"/>
                  </a:lnTo>
                  <a:cubicBezTo>
                    <a:pt x="4101233" y="0"/>
                    <a:pt x="4106471" y="5239"/>
                    <a:pt x="4106471" y="11701"/>
                  </a:cubicBezTo>
                  <a:lnTo>
                    <a:pt x="4106471" y="2155765"/>
                  </a:lnTo>
                  <a:cubicBezTo>
                    <a:pt x="4106471" y="2158869"/>
                    <a:pt x="4105239" y="2161845"/>
                    <a:pt x="4103044" y="2164039"/>
                  </a:cubicBezTo>
                  <a:cubicBezTo>
                    <a:pt x="4100850" y="2166234"/>
                    <a:pt x="4097874" y="2167467"/>
                    <a:pt x="4094770" y="2167467"/>
                  </a:cubicBezTo>
                  <a:lnTo>
                    <a:pt x="11701" y="2167467"/>
                  </a:lnTo>
                  <a:cubicBezTo>
                    <a:pt x="8598" y="2167467"/>
                    <a:pt x="5622" y="2166234"/>
                    <a:pt x="3427" y="2164039"/>
                  </a:cubicBezTo>
                  <a:cubicBezTo>
                    <a:pt x="1233" y="2161845"/>
                    <a:pt x="0" y="2158869"/>
                    <a:pt x="0" y="2155765"/>
                  </a:cubicBezTo>
                  <a:lnTo>
                    <a:pt x="0" y="11701"/>
                  </a:lnTo>
                  <a:cubicBezTo>
                    <a:pt x="0" y="8598"/>
                    <a:pt x="1233" y="5622"/>
                    <a:pt x="3427" y="3427"/>
                  </a:cubicBezTo>
                  <a:cubicBezTo>
                    <a:pt x="5622" y="1233"/>
                    <a:pt x="8598" y="0"/>
                    <a:pt x="11701" y="0"/>
                  </a:cubicBezTo>
                  <a:close/>
                </a:path>
              </a:pathLst>
            </a:custGeom>
            <a:solidFill>
              <a:srgbClr val="D6E4E6">
                <a:alpha val="8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75539" y="3534154"/>
            <a:ext cx="3273921" cy="5075194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47294" y="0"/>
                  </a:moveTo>
                  <a:lnTo>
                    <a:pt x="765506" y="0"/>
                  </a:lnTo>
                  <a:cubicBezTo>
                    <a:pt x="778049" y="0"/>
                    <a:pt x="790078" y="4983"/>
                    <a:pt x="798948" y="13852"/>
                  </a:cubicBezTo>
                  <a:cubicBezTo>
                    <a:pt x="807817" y="22722"/>
                    <a:pt x="812800" y="34751"/>
                    <a:pt x="812800" y="47294"/>
                  </a:cubicBezTo>
                  <a:lnTo>
                    <a:pt x="812800" y="1212699"/>
                  </a:lnTo>
                  <a:cubicBezTo>
                    <a:pt x="812800" y="1238819"/>
                    <a:pt x="791626" y="1259993"/>
                    <a:pt x="765506" y="1259993"/>
                  </a:cubicBezTo>
                  <a:lnTo>
                    <a:pt x="47294" y="1259993"/>
                  </a:lnTo>
                  <a:cubicBezTo>
                    <a:pt x="34751" y="1259993"/>
                    <a:pt x="22722" y="1255010"/>
                    <a:pt x="13852" y="1246141"/>
                  </a:cubicBezTo>
                  <a:cubicBezTo>
                    <a:pt x="4983" y="1237271"/>
                    <a:pt x="0" y="1225242"/>
                    <a:pt x="0" y="1212699"/>
                  </a:cubicBezTo>
                  <a:lnTo>
                    <a:pt x="0" y="47294"/>
                  </a:lnTo>
                  <a:cubicBezTo>
                    <a:pt x="0" y="34751"/>
                    <a:pt x="4983" y="22722"/>
                    <a:pt x="13852" y="13852"/>
                  </a:cubicBezTo>
                  <a:cubicBezTo>
                    <a:pt x="22722" y="4983"/>
                    <a:pt x="34751" y="0"/>
                    <a:pt x="47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C8387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75539" y="5325494"/>
            <a:ext cx="3273921" cy="538518"/>
            <a:chOff x="0" y="0"/>
            <a:chExt cx="812800" cy="1336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2C838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181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r>
                <a:rPr lang="en-US" sz="17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Economia de recursos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73385" y="3486144"/>
            <a:ext cx="3273921" cy="5075194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47294" y="0"/>
                  </a:moveTo>
                  <a:lnTo>
                    <a:pt x="765506" y="0"/>
                  </a:lnTo>
                  <a:cubicBezTo>
                    <a:pt x="778049" y="0"/>
                    <a:pt x="790078" y="4983"/>
                    <a:pt x="798948" y="13852"/>
                  </a:cubicBezTo>
                  <a:cubicBezTo>
                    <a:pt x="807817" y="22722"/>
                    <a:pt x="812800" y="34751"/>
                    <a:pt x="812800" y="47294"/>
                  </a:cubicBezTo>
                  <a:lnTo>
                    <a:pt x="812800" y="1212699"/>
                  </a:lnTo>
                  <a:cubicBezTo>
                    <a:pt x="812800" y="1238819"/>
                    <a:pt x="791626" y="1259993"/>
                    <a:pt x="765506" y="1259993"/>
                  </a:cubicBezTo>
                  <a:lnTo>
                    <a:pt x="47294" y="1259993"/>
                  </a:lnTo>
                  <a:cubicBezTo>
                    <a:pt x="34751" y="1259993"/>
                    <a:pt x="22722" y="1255010"/>
                    <a:pt x="13852" y="1246141"/>
                  </a:cubicBezTo>
                  <a:cubicBezTo>
                    <a:pt x="4983" y="1237271"/>
                    <a:pt x="0" y="1225242"/>
                    <a:pt x="0" y="1212699"/>
                  </a:cubicBezTo>
                  <a:lnTo>
                    <a:pt x="0" y="47294"/>
                  </a:lnTo>
                  <a:cubicBezTo>
                    <a:pt x="0" y="34751"/>
                    <a:pt x="4983" y="22722"/>
                    <a:pt x="13852" y="13852"/>
                  </a:cubicBezTo>
                  <a:cubicBezTo>
                    <a:pt x="22722" y="4983"/>
                    <a:pt x="34751" y="0"/>
                    <a:pt x="47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C8387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73385" y="5325494"/>
            <a:ext cx="3273921" cy="548288"/>
            <a:chOff x="0" y="0"/>
            <a:chExt cx="812800" cy="1361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6121"/>
            </a:xfrm>
            <a:custGeom>
              <a:avLst/>
              <a:gdLst/>
              <a:ahLst/>
              <a:cxnLst/>
              <a:rect l="l" t="t" r="r" b="b"/>
              <a:pathLst>
                <a:path w="812800" h="136121">
                  <a:moveTo>
                    <a:pt x="0" y="0"/>
                  </a:moveTo>
                  <a:lnTo>
                    <a:pt x="812800" y="0"/>
                  </a:lnTo>
                  <a:lnTo>
                    <a:pt x="812800" y="136121"/>
                  </a:lnTo>
                  <a:lnTo>
                    <a:pt x="0" y="136121"/>
                  </a:lnTo>
                  <a:close/>
                </a:path>
              </a:pathLst>
            </a:custGeom>
            <a:solidFill>
              <a:srgbClr val="2C838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183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1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Melhora da competitividade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269933" y="3486144"/>
            <a:ext cx="3273921" cy="5075194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47294" y="0"/>
                  </a:moveTo>
                  <a:lnTo>
                    <a:pt x="765506" y="0"/>
                  </a:lnTo>
                  <a:cubicBezTo>
                    <a:pt x="778049" y="0"/>
                    <a:pt x="790078" y="4983"/>
                    <a:pt x="798948" y="13852"/>
                  </a:cubicBezTo>
                  <a:cubicBezTo>
                    <a:pt x="807817" y="22722"/>
                    <a:pt x="812800" y="34751"/>
                    <a:pt x="812800" y="47294"/>
                  </a:cubicBezTo>
                  <a:lnTo>
                    <a:pt x="812800" y="1212699"/>
                  </a:lnTo>
                  <a:cubicBezTo>
                    <a:pt x="812800" y="1238819"/>
                    <a:pt x="791626" y="1259993"/>
                    <a:pt x="765506" y="1259993"/>
                  </a:cubicBezTo>
                  <a:lnTo>
                    <a:pt x="47294" y="1259993"/>
                  </a:lnTo>
                  <a:cubicBezTo>
                    <a:pt x="34751" y="1259993"/>
                    <a:pt x="22722" y="1255010"/>
                    <a:pt x="13852" y="1246141"/>
                  </a:cubicBezTo>
                  <a:cubicBezTo>
                    <a:pt x="4983" y="1237271"/>
                    <a:pt x="0" y="1225242"/>
                    <a:pt x="0" y="1212699"/>
                  </a:cubicBezTo>
                  <a:lnTo>
                    <a:pt x="0" y="47294"/>
                  </a:lnTo>
                  <a:cubicBezTo>
                    <a:pt x="0" y="34751"/>
                    <a:pt x="4983" y="22722"/>
                    <a:pt x="13852" y="13852"/>
                  </a:cubicBezTo>
                  <a:cubicBezTo>
                    <a:pt x="22722" y="4983"/>
                    <a:pt x="34751" y="0"/>
                    <a:pt x="47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C8387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291401" y="5335265"/>
            <a:ext cx="3273921" cy="538518"/>
            <a:chOff x="0" y="0"/>
            <a:chExt cx="812800" cy="1336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2C838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181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1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Segurança da informação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388843" y="-389491"/>
            <a:ext cx="2693978" cy="2335525"/>
            <a:chOff x="0" y="0"/>
            <a:chExt cx="1107478" cy="9601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7478" cy="960120"/>
            </a:xfrm>
            <a:custGeom>
              <a:avLst/>
              <a:gdLst/>
              <a:ahLst/>
              <a:cxnLst/>
              <a:rect l="l" t="t" r="r" b="b"/>
              <a:pathLst>
                <a:path w="1107478" h="960120">
                  <a:moveTo>
                    <a:pt x="146563" y="0"/>
                  </a:moveTo>
                  <a:lnTo>
                    <a:pt x="960914" y="0"/>
                  </a:lnTo>
                  <a:cubicBezTo>
                    <a:pt x="1041859" y="0"/>
                    <a:pt x="1107478" y="65619"/>
                    <a:pt x="1107478" y="146563"/>
                  </a:cubicBezTo>
                  <a:lnTo>
                    <a:pt x="1107478" y="813557"/>
                  </a:lnTo>
                  <a:cubicBezTo>
                    <a:pt x="1107478" y="894501"/>
                    <a:pt x="1041859" y="960120"/>
                    <a:pt x="960914" y="960120"/>
                  </a:cubicBezTo>
                  <a:lnTo>
                    <a:pt x="146563" y="960120"/>
                  </a:lnTo>
                  <a:cubicBezTo>
                    <a:pt x="65619" y="960120"/>
                    <a:pt x="0" y="894501"/>
                    <a:pt x="0" y="813557"/>
                  </a:cubicBezTo>
                  <a:lnTo>
                    <a:pt x="0" y="146563"/>
                  </a:lnTo>
                  <a:cubicBezTo>
                    <a:pt x="0" y="65619"/>
                    <a:pt x="65619" y="0"/>
                    <a:pt x="146563" y="0"/>
                  </a:cubicBezTo>
                  <a:close/>
                </a:path>
              </a:pathLst>
            </a:custGeom>
            <a:solidFill>
              <a:srgbClr val="062031">
                <a:alpha val="51765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07478" cy="998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024193" y="795603"/>
            <a:ext cx="1423280" cy="1423280"/>
          </a:xfrm>
          <a:custGeom>
            <a:avLst/>
            <a:gdLst/>
            <a:ahLst/>
            <a:cxnLst/>
            <a:rect l="l" t="t" r="r" b="b"/>
            <a:pathLst>
              <a:path w="1423280" h="1423280">
                <a:moveTo>
                  <a:pt x="0" y="0"/>
                </a:moveTo>
                <a:lnTo>
                  <a:pt x="1423279" y="0"/>
                </a:lnTo>
                <a:lnTo>
                  <a:pt x="1423279" y="1423279"/>
                </a:lnTo>
                <a:lnTo>
                  <a:pt x="0" y="142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3706625" y="3679540"/>
            <a:ext cx="1693100" cy="1655725"/>
          </a:xfrm>
          <a:custGeom>
            <a:avLst/>
            <a:gdLst/>
            <a:ahLst/>
            <a:cxnLst/>
            <a:rect l="l" t="t" r="r" b="b"/>
            <a:pathLst>
              <a:path w="1693100" h="1655725">
                <a:moveTo>
                  <a:pt x="0" y="0"/>
                </a:moveTo>
                <a:lnTo>
                  <a:pt x="1693100" y="0"/>
                </a:lnTo>
                <a:lnTo>
                  <a:pt x="1693100" y="1655725"/>
                </a:lnTo>
                <a:lnTo>
                  <a:pt x="0" y="1655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8034480" y="3851236"/>
            <a:ext cx="1350433" cy="1350433"/>
          </a:xfrm>
          <a:custGeom>
            <a:avLst/>
            <a:gdLst/>
            <a:ahLst/>
            <a:cxnLst/>
            <a:rect l="l" t="t" r="r" b="b"/>
            <a:pathLst>
              <a:path w="1350433" h="1350433">
                <a:moveTo>
                  <a:pt x="0" y="0"/>
                </a:moveTo>
                <a:lnTo>
                  <a:pt x="1350433" y="0"/>
                </a:lnTo>
                <a:lnTo>
                  <a:pt x="1350433" y="1350433"/>
                </a:lnTo>
                <a:lnTo>
                  <a:pt x="0" y="13504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2135483" y="3735262"/>
            <a:ext cx="1542821" cy="1466407"/>
          </a:xfrm>
          <a:custGeom>
            <a:avLst/>
            <a:gdLst/>
            <a:ahLst/>
            <a:cxnLst/>
            <a:rect l="l" t="t" r="r" b="b"/>
            <a:pathLst>
              <a:path w="1542821" h="1466407">
                <a:moveTo>
                  <a:pt x="0" y="0"/>
                </a:moveTo>
                <a:lnTo>
                  <a:pt x="1542820" y="0"/>
                </a:lnTo>
                <a:lnTo>
                  <a:pt x="1542820" y="1466407"/>
                </a:lnTo>
                <a:lnTo>
                  <a:pt x="0" y="1466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TextBox 32"/>
          <p:cNvSpPr txBox="1"/>
          <p:nvPr/>
        </p:nvSpPr>
        <p:spPr>
          <a:xfrm>
            <a:off x="3043582" y="6018470"/>
            <a:ext cx="2984167" cy="195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5"/>
              </a:lnSpc>
              <a:spcBef>
                <a:spcPct val="0"/>
              </a:spcBef>
            </a:pP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 a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recomendação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precisa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 a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filtragem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adequada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consumidores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gastam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tempo 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varejistas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reduzem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custos de estoque 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logística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relacionados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produtos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não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vendidos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baixa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rotatividade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0880" y="5969566"/>
            <a:ext cx="3040171" cy="217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5"/>
              </a:lnSpc>
              <a:spcBef>
                <a:spcPct val="0"/>
              </a:spcBef>
            </a:pP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Ao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oferecer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uma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experiência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compra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personalizada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eficiente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varejistas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destaquem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no mercado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competitivo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tênis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oferecendo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um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serviço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diferenciado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agrega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valor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aos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consumidores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fideliza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1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clientes</a:t>
            </a:r>
            <a:r>
              <a:rPr lang="en-US" sz="1400" spc="11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30680" y="5955694"/>
            <a:ext cx="2995361" cy="211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8"/>
              </a:lnSpc>
              <a:spcBef>
                <a:spcPct val="0"/>
              </a:spcBef>
            </a:pP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assegura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todos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dados dos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usuários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sejam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tratados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com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segurança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conforme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as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melhores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práticas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proteção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de dados.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Isso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aumenta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confiança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do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consumidor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assegura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conformidade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com as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regulamentações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privacidade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00" spc="107" dirty="0" err="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como</a:t>
            </a:r>
            <a:r>
              <a:rPr lang="en-US" sz="1400" spc="10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a LGPD.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3D4C3128-A7FC-326D-5563-68231D71243E}"/>
              </a:ext>
            </a:extLst>
          </p:cNvPr>
          <p:cNvSpPr txBox="1"/>
          <p:nvPr/>
        </p:nvSpPr>
        <p:spPr>
          <a:xfrm>
            <a:off x="3194318" y="1411992"/>
            <a:ext cx="11569785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47"/>
              </a:lnSpc>
              <a:spcBef>
                <a:spcPct val="0"/>
              </a:spcBef>
            </a:pPr>
            <a:r>
              <a:rPr lang="en-US" sz="6000" spc="40" dirty="0">
                <a:solidFill>
                  <a:srgbClr val="010101"/>
                </a:solidFill>
                <a:latin typeface="Poppins Bold" panose="00000800000000000000" charset="0"/>
                <a:ea typeface="Archivo Black"/>
                <a:cs typeface="Poppins Bold" panose="00000800000000000000" charset="0"/>
                <a:sym typeface="Archivo Black"/>
              </a:rPr>
              <a:t>BENEFÍCIOS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2126</Words>
  <Application>Microsoft Office PowerPoint</Application>
  <PresentationFormat>Personalizar</PresentationFormat>
  <Paragraphs>228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3" baseType="lpstr">
      <vt:lpstr>Poppins</vt:lpstr>
      <vt:lpstr>Open Sans Bold</vt:lpstr>
      <vt:lpstr>Noto Sans Symbols</vt:lpstr>
      <vt:lpstr>Poppins Bold</vt:lpstr>
      <vt:lpstr>Arial</vt:lpstr>
      <vt:lpstr>Lato</vt:lpstr>
      <vt:lpstr>Symbol</vt:lpstr>
      <vt:lpstr>Calibri</vt:lpstr>
      <vt:lpstr>Aptos</vt:lpstr>
      <vt:lpstr>Computer Says No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FOOTIFY</dc:title>
  <dc:creator>Grazieli Candido</dc:creator>
  <cp:lastModifiedBy>Grazieli Candido</cp:lastModifiedBy>
  <cp:revision>12</cp:revision>
  <dcterms:created xsi:type="dcterms:W3CDTF">2006-08-16T00:00:00Z</dcterms:created>
  <dcterms:modified xsi:type="dcterms:W3CDTF">2025-04-23T20:56:39Z</dcterms:modified>
  <dc:identifier>DAGV6y7LGWY</dc:identifier>
</cp:coreProperties>
</file>